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7"/>
  </p:sldMasterIdLst>
  <p:notesMasterIdLst>
    <p:notesMasterId r:id="rId38"/>
  </p:notesMasterIdLst>
  <p:handoutMasterIdLst>
    <p:handoutMasterId r:id="rId39"/>
  </p:handoutMasterIdLst>
  <p:sldIdLst>
    <p:sldId id="256" r:id="rId18"/>
    <p:sldId id="261" r:id="rId19"/>
    <p:sldId id="257" r:id="rId20"/>
    <p:sldId id="262" r:id="rId21"/>
    <p:sldId id="263" r:id="rId22"/>
    <p:sldId id="281" r:id="rId23"/>
    <p:sldId id="282" r:id="rId24"/>
    <p:sldId id="291" r:id="rId25"/>
    <p:sldId id="267" r:id="rId26"/>
    <p:sldId id="271" r:id="rId27"/>
    <p:sldId id="283" r:id="rId28"/>
    <p:sldId id="264" r:id="rId29"/>
    <p:sldId id="284" r:id="rId30"/>
    <p:sldId id="290" r:id="rId31"/>
    <p:sldId id="285" r:id="rId32"/>
    <p:sldId id="286" r:id="rId33"/>
    <p:sldId id="287" r:id="rId34"/>
    <p:sldId id="288" r:id="rId35"/>
    <p:sldId id="266" r:id="rId36"/>
    <p:sldId id="270" r:id="rId37"/>
  </p:sldIdLst>
  <p:sldSz cx="12190413" cy="6858000"/>
  <p:notesSz cx="6858000" cy="9144000"/>
  <p:custDataLst>
    <p:tags r:id="rId40"/>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0000"/>
    <a:srgbClr val="000000"/>
    <a:srgbClr val="FFCC00"/>
    <a:srgbClr val="FF66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5158" autoAdjust="0"/>
  </p:normalViewPr>
  <p:slideViewPr>
    <p:cSldViewPr showGuides="1">
      <p:cViewPr varScale="1">
        <p:scale>
          <a:sx n="61" d="100"/>
          <a:sy n="61" d="100"/>
        </p:scale>
        <p:origin x="1020" y="72"/>
      </p:cViewPr>
      <p:guideLst/>
    </p:cSldViewPr>
  </p:slideViewPr>
  <p:notesTextViewPr>
    <p:cViewPr>
      <p:scale>
        <a:sx n="100" d="100"/>
        <a:sy n="100" d="100"/>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handoutMaster" Target="handoutMasters/handoutMaster1.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tags" Target="tags/tag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customXml" Target="../customXml/item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theme" Target="theme/theme1.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1.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‹Nº›</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‹Nº›</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34BB09-483B-4C4B-A5A4-C02A22055B01}" type="slidenum">
              <a:rPr lang="da-DK" smtClean="0"/>
              <a:pPr/>
              <a:t>1</a:t>
            </a:fld>
            <a:endParaRPr lang="da-DK" dirty="0"/>
          </a:p>
        </p:txBody>
      </p:sp>
    </p:spTree>
    <p:extLst>
      <p:ext uri="{BB962C8B-B14F-4D97-AF65-F5344CB8AC3E}">
        <p14:creationId xmlns:p14="http://schemas.microsoft.com/office/powerpoint/2010/main" val="6052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Hi, I am </a:t>
            </a:r>
            <a:r>
              <a:rPr lang="es-ES" dirty="0" err="1"/>
              <a:t>Maria</a:t>
            </a:r>
            <a:r>
              <a:rPr lang="es-ES" dirty="0"/>
              <a:t> and I am </a:t>
            </a:r>
            <a:r>
              <a:rPr lang="es-ES" dirty="0" err="1"/>
              <a:t>going</a:t>
            </a:r>
            <a:r>
              <a:rPr lang="es-ES" dirty="0"/>
              <a:t> </a:t>
            </a:r>
            <a:r>
              <a:rPr lang="es-ES" dirty="0" err="1"/>
              <a:t>to</a:t>
            </a:r>
            <a:r>
              <a:rPr lang="es-ES" dirty="0"/>
              <a:t> </a:t>
            </a:r>
            <a:r>
              <a:rPr lang="es-ES" dirty="0" err="1"/>
              <a:t>present</a:t>
            </a:r>
            <a:r>
              <a:rPr lang="es-ES" dirty="0"/>
              <a:t> </a:t>
            </a:r>
            <a:r>
              <a:rPr lang="es-ES" dirty="0" err="1"/>
              <a:t>my</a:t>
            </a:r>
            <a:r>
              <a:rPr lang="es-ES" dirty="0"/>
              <a:t> master </a:t>
            </a:r>
            <a:r>
              <a:rPr lang="es-ES" dirty="0" err="1"/>
              <a:t>thesis</a:t>
            </a:r>
            <a:r>
              <a:rPr lang="es-ES" dirty="0"/>
              <a:t> </a:t>
            </a:r>
            <a:r>
              <a:rPr lang="es-ES" dirty="0" err="1"/>
              <a:t>topic</a:t>
            </a:r>
            <a:r>
              <a:rPr lang="es-ES" dirty="0"/>
              <a:t>: </a:t>
            </a:r>
            <a:r>
              <a:rPr lang="es-ES" dirty="0" err="1"/>
              <a:t>Evolution</a:t>
            </a:r>
            <a:r>
              <a:rPr lang="es-ES" dirty="0"/>
              <a:t> </a:t>
            </a:r>
            <a:r>
              <a:rPr lang="es-ES" dirty="0" err="1"/>
              <a:t>of</a:t>
            </a:r>
            <a:r>
              <a:rPr lang="es-ES" dirty="0"/>
              <a:t> </a:t>
            </a:r>
            <a:r>
              <a:rPr lang="es-ES" dirty="0" err="1"/>
              <a:t>blade</a:t>
            </a:r>
            <a:r>
              <a:rPr lang="es-ES" dirty="0"/>
              <a:t> </a:t>
            </a:r>
            <a:r>
              <a:rPr lang="es-ES" dirty="0" err="1"/>
              <a:t>cracks</a:t>
            </a:r>
            <a:r>
              <a:rPr lang="es-ES" dirty="0"/>
              <a:t> </a:t>
            </a:r>
            <a:r>
              <a:rPr lang="es-ES" dirty="0" err="1"/>
              <a:t>with</a:t>
            </a:r>
            <a:r>
              <a:rPr lang="es-ES" dirty="0"/>
              <a:t> </a:t>
            </a:r>
            <a:r>
              <a:rPr lang="es-ES" dirty="0" err="1"/>
              <a:t>wind</a:t>
            </a:r>
            <a:r>
              <a:rPr lang="es-ES" dirty="0"/>
              <a:t> turbine </a:t>
            </a:r>
            <a:r>
              <a:rPr lang="es-ES" dirty="0" err="1"/>
              <a:t>simulation</a:t>
            </a:r>
            <a:r>
              <a:rPr lang="es-ES" dirty="0"/>
              <a:t> tolos (</a:t>
            </a:r>
            <a:r>
              <a:rPr lang="es-ES" dirty="0" err="1"/>
              <a:t>this</a:t>
            </a:r>
            <a:r>
              <a:rPr lang="es-ES" dirty="0"/>
              <a:t> </a:t>
            </a:r>
            <a:r>
              <a:rPr lang="es-ES" dirty="0" err="1"/>
              <a:t>is</a:t>
            </a:r>
            <a:r>
              <a:rPr lang="es-ES" dirty="0"/>
              <a:t> a provisional titile, </a:t>
            </a:r>
            <a:r>
              <a:rPr lang="es-ES" dirty="0" err="1"/>
              <a:t>it</a:t>
            </a:r>
            <a:r>
              <a:rPr lang="es-ES" dirty="0"/>
              <a:t> </a:t>
            </a:r>
            <a:r>
              <a:rPr lang="es-ES" dirty="0" err="1"/>
              <a:t>needs</a:t>
            </a:r>
            <a:r>
              <a:rPr lang="es-ES" dirty="0"/>
              <a:t> </a:t>
            </a:r>
            <a:r>
              <a:rPr lang="es-ES" dirty="0" err="1"/>
              <a:t>to</a:t>
            </a:r>
            <a:r>
              <a:rPr lang="es-ES" dirty="0"/>
              <a:t> be </a:t>
            </a:r>
            <a:r>
              <a:rPr lang="es-ES" dirty="0" err="1"/>
              <a:t>discussed</a:t>
            </a:r>
            <a:r>
              <a:rPr lang="es-ES" dirty="0"/>
              <a:t>)</a:t>
            </a:r>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2</a:t>
            </a:fld>
            <a:endParaRPr lang="da-DK" dirty="0"/>
          </a:p>
        </p:txBody>
      </p:sp>
    </p:spTree>
    <p:extLst>
      <p:ext uri="{BB962C8B-B14F-4D97-AF65-F5344CB8AC3E}">
        <p14:creationId xmlns:p14="http://schemas.microsoft.com/office/powerpoint/2010/main" val="35602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800" dirty="0">
                <a:effectLst/>
                <a:latin typeface="Arial" panose="020B0604020202020204" pitchFamily="34" charset="0"/>
                <a:ea typeface="Arial" panose="020B0604020202020204" pitchFamily="34" charset="0"/>
                <a:cs typeface="Verdana" panose="020B0604030504040204" pitchFamily="34" charset="0"/>
              </a:rPr>
              <a:t>Wind turbines are exposed to external conditions that can deteriorate its performance. In the aeroelastic context of a wind turbine, both the aerodynamic forces and the structural flexibility influence each other. The aerodynamic forces can make the blades suffer deformations and fractures may occur, and these deformations change the aerodynamic forces.</a:t>
            </a:r>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4</a:t>
            </a:fld>
            <a:endParaRPr lang="da-DK" dirty="0"/>
          </a:p>
        </p:txBody>
      </p:sp>
    </p:spTree>
    <p:extLst>
      <p:ext uri="{BB962C8B-B14F-4D97-AF65-F5344CB8AC3E}">
        <p14:creationId xmlns:p14="http://schemas.microsoft.com/office/powerpoint/2010/main" val="3508859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Arial" panose="020B0604020202020204" pitchFamily="34" charset="0"/>
                <a:ea typeface="Arial" panose="020B0604020202020204" pitchFamily="34" charset="0"/>
                <a:cs typeface="Verdana" panose="020B0604030504040204" pitchFamily="34" charset="0"/>
              </a:rPr>
              <a:t>3 </a:t>
            </a:r>
            <a:r>
              <a:rPr lang="en-US" sz="1800" dirty="0" err="1">
                <a:effectLst/>
                <a:latin typeface="Arial" panose="020B0604020202020204" pitchFamily="34" charset="0"/>
                <a:ea typeface="Arial" panose="020B0604020202020204" pitchFamily="34" charset="0"/>
                <a:cs typeface="Verdana" panose="020B0604030504040204" pitchFamily="34" charset="0"/>
              </a:rPr>
              <a:t>softwares</a:t>
            </a:r>
            <a:r>
              <a:rPr lang="en-US" sz="1800" dirty="0">
                <a:effectLst/>
                <a:latin typeface="Arial" panose="020B0604020202020204" pitchFamily="34" charset="0"/>
                <a:ea typeface="Arial" panose="020B0604020202020204" pitchFamily="34" charset="0"/>
                <a:cs typeface="Verdana" panose="020B0604030504040204" pitchFamily="34" charset="0"/>
              </a:rPr>
              <a:t> will be used to study the evolution of cracks that may appear in the blades due to the change in aerodynamic forces. Using the HAWC2 software, an aeroelastic wind turbine simulation tool, the aerodynamic forces are calculated and will be used in the ABAQUS software to calculate the deformation of the material and the new stiffness components, which will be needed again in the HAWC2 software to update the aerodynamic forces. Both </a:t>
            </a:r>
            <a:r>
              <a:rPr lang="en-US" sz="1800" dirty="0" err="1">
                <a:effectLst/>
                <a:latin typeface="Arial" panose="020B0604020202020204" pitchFamily="34" charset="0"/>
                <a:ea typeface="Arial" panose="020B0604020202020204" pitchFamily="34" charset="0"/>
                <a:cs typeface="Verdana" panose="020B0604030504040204" pitchFamily="34" charset="0"/>
              </a:rPr>
              <a:t>softwares</a:t>
            </a:r>
            <a:r>
              <a:rPr lang="en-US" sz="1800" dirty="0">
                <a:effectLst/>
                <a:latin typeface="Arial" panose="020B0604020202020204" pitchFamily="34" charset="0"/>
                <a:ea typeface="Arial" panose="020B0604020202020204" pitchFamily="34" charset="0"/>
                <a:cs typeface="Verdana" panose="020B0604030504040204" pitchFamily="34" charset="0"/>
              </a:rPr>
              <a:t> communicate with each other through MATLAB. A time simulation will be carried out using simultaneously the 3 </a:t>
            </a:r>
            <a:r>
              <a:rPr lang="en-US" sz="1800" dirty="0" err="1">
                <a:effectLst/>
                <a:latin typeface="Arial" panose="020B0604020202020204" pitchFamily="34" charset="0"/>
                <a:ea typeface="Arial" panose="020B0604020202020204" pitchFamily="34" charset="0"/>
                <a:cs typeface="Verdana" panose="020B0604030504040204" pitchFamily="34" charset="0"/>
              </a:rPr>
              <a:t>softwares</a:t>
            </a:r>
            <a:r>
              <a:rPr lang="en-US" sz="1800" dirty="0">
                <a:effectLst/>
                <a:latin typeface="Arial" panose="020B0604020202020204" pitchFamily="34" charset="0"/>
                <a:ea typeface="Arial" panose="020B0604020202020204" pitchFamily="34" charset="0"/>
                <a:cs typeface="Verdana" panose="020B0604030504040204" pitchFamily="34" charset="0"/>
              </a:rPr>
              <a:t> to study the evolution of cracks in the blades under certain external conditions.</a:t>
            </a:r>
            <a:endParaRPr lang="es-ES" sz="1800" dirty="0">
              <a:effectLst/>
              <a:latin typeface="Arial" panose="020B0604020202020204" pitchFamily="34" charset="0"/>
              <a:ea typeface="Arial" panose="020B0604020202020204" pitchFamily="34" charset="0"/>
              <a:cs typeface="Verdana" panose="020B0604030504040204" pitchFamily="34" charset="0"/>
            </a:endParaRPr>
          </a:p>
          <a:p>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5</a:t>
            </a:fld>
            <a:endParaRPr lang="da-DK" dirty="0"/>
          </a:p>
        </p:txBody>
      </p:sp>
    </p:spTree>
    <p:extLst>
      <p:ext uri="{BB962C8B-B14F-4D97-AF65-F5344CB8AC3E}">
        <p14:creationId xmlns:p14="http://schemas.microsoft.com/office/powerpoint/2010/main" val="377506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7</a:t>
            </a:fld>
            <a:endParaRPr lang="da-DK" dirty="0"/>
          </a:p>
        </p:txBody>
      </p:sp>
    </p:spTree>
    <p:extLst>
      <p:ext uri="{BB962C8B-B14F-4D97-AF65-F5344CB8AC3E}">
        <p14:creationId xmlns:p14="http://schemas.microsoft.com/office/powerpoint/2010/main" val="1215497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8</a:t>
            </a:fld>
            <a:endParaRPr lang="da-DK" dirty="0"/>
          </a:p>
        </p:txBody>
      </p:sp>
    </p:spTree>
    <p:extLst>
      <p:ext uri="{BB962C8B-B14F-4D97-AF65-F5344CB8AC3E}">
        <p14:creationId xmlns:p14="http://schemas.microsoft.com/office/powerpoint/2010/main" val="3528382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Numbers</a:t>
            </a:r>
            <a:r>
              <a:rPr lang="es-ES" dirty="0"/>
              <a:t> </a:t>
            </a:r>
            <a:r>
              <a:rPr lang="es-ES" dirty="0" err="1"/>
              <a:t>not</a:t>
            </a:r>
            <a:r>
              <a:rPr lang="es-ES" dirty="0"/>
              <a:t> </a:t>
            </a:r>
            <a:r>
              <a:rPr lang="es-ES" dirty="0" err="1"/>
              <a:t>the</a:t>
            </a:r>
            <a:r>
              <a:rPr lang="es-ES" dirty="0"/>
              <a:t> </a:t>
            </a:r>
            <a:r>
              <a:rPr lang="es-ES" dirty="0" err="1"/>
              <a:t>same</a:t>
            </a:r>
            <a:r>
              <a:rPr lang="es-ES" dirty="0"/>
              <a:t> </a:t>
            </a:r>
            <a:r>
              <a:rPr lang="es-ES" dirty="0" err="1"/>
              <a:t>because</a:t>
            </a:r>
            <a:r>
              <a:rPr lang="es-ES" dirty="0"/>
              <a:t> in </a:t>
            </a:r>
            <a:r>
              <a:rPr lang="es-ES" dirty="0" err="1"/>
              <a:t>abaqus</a:t>
            </a:r>
            <a:r>
              <a:rPr lang="es-ES" dirty="0"/>
              <a:t> </a:t>
            </a:r>
            <a:r>
              <a:rPr lang="es-ES" dirty="0" err="1"/>
              <a:t>the</a:t>
            </a:r>
            <a:r>
              <a:rPr lang="es-ES" dirty="0"/>
              <a:t> amplitud </a:t>
            </a:r>
            <a:r>
              <a:rPr lang="es-ES" dirty="0" err="1"/>
              <a:t>is</a:t>
            </a:r>
            <a:r>
              <a:rPr lang="es-ES" dirty="0"/>
              <a:t> </a:t>
            </a:r>
            <a:r>
              <a:rPr lang="es-ES" dirty="0" err="1"/>
              <a:t>scaled</a:t>
            </a:r>
            <a:r>
              <a:rPr lang="es-ES" dirty="0"/>
              <a:t> </a:t>
            </a:r>
            <a:r>
              <a:rPr lang="es-ES" dirty="0" err="1"/>
              <a:t>by</a:t>
            </a:r>
            <a:r>
              <a:rPr lang="es-ES" dirty="0"/>
              <a:t> 10000 (</a:t>
            </a:r>
            <a:r>
              <a:rPr lang="es-ES" dirty="0" err="1"/>
              <a:t>really</a:t>
            </a:r>
            <a:r>
              <a:rPr lang="es-ES" dirty="0"/>
              <a:t> </a:t>
            </a:r>
            <a:r>
              <a:rPr lang="es-ES" dirty="0" err="1"/>
              <a:t>stiff</a:t>
            </a:r>
            <a:r>
              <a:rPr lang="es-ES" dirty="0"/>
              <a:t>, </a:t>
            </a:r>
            <a:r>
              <a:rPr lang="es-ES" dirty="0" err="1"/>
              <a:t>if</a:t>
            </a:r>
            <a:r>
              <a:rPr lang="es-ES" dirty="0"/>
              <a:t> </a:t>
            </a:r>
            <a:r>
              <a:rPr lang="es-ES" dirty="0" err="1"/>
              <a:t>not</a:t>
            </a:r>
            <a:r>
              <a:rPr lang="es-ES" dirty="0"/>
              <a:t> </a:t>
            </a:r>
            <a:r>
              <a:rPr lang="es-ES" dirty="0" err="1"/>
              <a:t>the</a:t>
            </a:r>
            <a:r>
              <a:rPr lang="es-ES" dirty="0"/>
              <a:t> </a:t>
            </a:r>
            <a:r>
              <a:rPr lang="es-ES" dirty="0" err="1"/>
              <a:t>results</a:t>
            </a:r>
            <a:r>
              <a:rPr lang="es-ES" dirty="0"/>
              <a:t> </a:t>
            </a:r>
            <a:r>
              <a:rPr lang="es-ES" dirty="0" err="1"/>
              <a:t>were</a:t>
            </a:r>
            <a:r>
              <a:rPr lang="es-ES" dirty="0"/>
              <a:t> </a:t>
            </a:r>
            <a:r>
              <a:rPr lang="es-ES" dirty="0" err="1"/>
              <a:t>too</a:t>
            </a:r>
            <a:r>
              <a:rPr lang="es-ES" dirty="0"/>
              <a:t> </a:t>
            </a:r>
            <a:r>
              <a:rPr lang="es-ES" dirty="0" err="1"/>
              <a:t>small</a:t>
            </a:r>
            <a:r>
              <a:rPr lang="es-ES" dirty="0"/>
              <a:t> </a:t>
            </a:r>
            <a:r>
              <a:rPr lang="es-ES" dirty="0" err="1"/>
              <a:t>to</a:t>
            </a:r>
            <a:r>
              <a:rPr lang="es-ES" dirty="0"/>
              <a:t> </a:t>
            </a:r>
            <a:r>
              <a:rPr lang="es-ES" dirty="0" err="1"/>
              <a:t>notice</a:t>
            </a:r>
            <a:r>
              <a:rPr lang="es-ES" dirty="0"/>
              <a:t>)</a:t>
            </a:r>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17</a:t>
            </a:fld>
            <a:endParaRPr lang="da-DK" dirty="0"/>
          </a:p>
        </p:txBody>
      </p:sp>
    </p:spTree>
    <p:extLst>
      <p:ext uri="{BB962C8B-B14F-4D97-AF65-F5344CB8AC3E}">
        <p14:creationId xmlns:p14="http://schemas.microsoft.com/office/powerpoint/2010/main" val="3699802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dirty="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‹Nº›</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‹Nº›</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dirty="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1774800" y="1706400"/>
            <a:ext cx="9312374"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2945711255"/>
      </p:ext>
    </p:extLst>
  </p:cSld>
  <p:clrMapOvr>
    <a:masterClrMapping/>
  </p:clrMapOvr>
  <p:extLst>
    <p:ext uri="{DCECCB84-F9BA-43D5-87BE-67443E8EF086}">
      <p15:sldGuideLst xmlns:p15="http://schemas.microsoft.com/office/powerpoint/2012/main">
        <p15:guide id="1" pos="1118" userDrawn="1">
          <p15:clr>
            <a:srgbClr val="F26B43"/>
          </p15:clr>
        </p15:guide>
        <p15:guide id="2" pos="3896" userDrawn="1">
          <p15:clr>
            <a:srgbClr val="F26B43"/>
          </p15:clr>
        </p15:guide>
        <p15:guide id="3" pos="4205" userDrawn="1">
          <p15:clr>
            <a:srgbClr val="F26B43"/>
          </p15:clr>
        </p15:guide>
        <p15:guide id="4" pos="6984"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1774726" y="1706328"/>
            <a:ext cx="6048672"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4221360" y="1706328"/>
            <a:ext cx="6865740"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a:t>Click to add title one line</a:t>
            </a:r>
            <a:endParaRPr lang="en-GB" dirty="0"/>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endParaRPr lang="en-GB" dirty="0"/>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endParaRPr lang="en-GB" dirty="0"/>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dirty="0"/>
              <a:t>Click to edit Master title style</a:t>
            </a:r>
            <a:endParaRPr lang="en-GB"/>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‹Nº›</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113676" name="text" descr="{&quot;templafy&quot;:{&quot;id&quot;:&quot;e681fd47-19e0-41c6-8de3-a10165864129&quot;}}" title="UserProfile.Offices.Workarea_{{DocumentLanguage}}"/>
          <p:cNvSpPr>
            <a:spLocks noChangeArrowheads="1"/>
          </p:cNvSpPr>
          <p:nvPr/>
        </p:nvSpPr>
        <p:spPr bwMode="auto">
          <a:xfrm>
            <a:off x="1774726" y="6541200"/>
            <a:ext cx="3397071"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en-GB" sz="700" b="1" dirty="0">
                <a:solidFill>
                  <a:schemeClr val="bg1"/>
                </a:solidFill>
                <a:latin typeface="+mn-lt"/>
              </a:rPr>
              <a:t>DTU Wind</a:t>
            </a:r>
          </a:p>
        </p:txBody>
      </p:sp>
      <p:sp>
        <p:nvSpPr>
          <p:cNvPr id="5" name="date" descr="{&quot;templafy&quot;:{&quot;id&quot;:&quot;571f0b9f-f6e9-40e4-aa39-bfa475cd9b5e&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9 September 2022</a:t>
            </a:r>
          </a:p>
        </p:txBody>
      </p:sp>
      <p:sp>
        <p:nvSpPr>
          <p:cNvPr id="7" name="text" descr="{&quot;templafy&quot;:{&quot;id&quot;:&quot;7351255a-9759-45d3-bb3b-2499dbea8234&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endParaRPr lang="en-GB" sz="700" dirty="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ft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ustomXml" Target="../../customXml/item14.xml"/><Relationship Id="rId1" Type="http://schemas.openxmlformats.org/officeDocument/2006/relationships/customXml" Target="../../customXml/item4.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2.xml"/><Relationship Id="rId1" Type="http://schemas.openxmlformats.org/officeDocument/2006/relationships/customXml" Target="../../customXml/item1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xml"/><Relationship Id="rId1" Type="http://schemas.openxmlformats.org/officeDocument/2006/relationships/customXml" Target="../../customXml/item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xml"/><Relationship Id="rId1" Type="http://schemas.openxmlformats.org/officeDocument/2006/relationships/customXml" Target="../../customXml/item13.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5.xml"/><Relationship Id="rId1" Type="http://schemas.openxmlformats.org/officeDocument/2006/relationships/customXml" Target="../../customXml/item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9.xml"/><Relationship Id="rId1" Type="http://schemas.openxmlformats.org/officeDocument/2006/relationships/customXml" Target="../../customXml/item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5.xml"/><Relationship Id="rId1" Type="http://schemas.openxmlformats.org/officeDocument/2006/relationships/customXml" Target="../../customXml/item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13EF6E-BC23-40A0-80D4-1EBE64DCC5D9}"/>
              </a:ext>
            </a:extLst>
          </p:cNvPr>
          <p:cNvSpPr>
            <a:spLocks noGrp="1"/>
          </p:cNvSpPr>
          <p:nvPr>
            <p:ph type="sldNum" sz="quarter" idx="12"/>
          </p:nvPr>
        </p:nvSpPr>
        <p:spPr/>
        <p:txBody>
          <a:bodyPr/>
          <a:lstStyle/>
          <a:p>
            <a:fld id="{103EA872-A674-449B-A120-B97244F8E91D}" type="slidenum">
              <a:rPr lang="en-GB" smtClean="0"/>
              <a:pPr/>
              <a:t>1</a:t>
            </a:fld>
            <a:endParaRPr lang="en-GB" dirty="0"/>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Progress</a:t>
            </a:r>
            <a:r>
              <a:rPr lang="es-ES" dirty="0"/>
              <a:t> </a:t>
            </a:r>
            <a:r>
              <a:rPr lang="es-ES" dirty="0" err="1"/>
              <a:t>of</a:t>
            </a:r>
            <a:r>
              <a:rPr lang="es-ES" dirty="0"/>
              <a:t> </a:t>
            </a:r>
            <a:r>
              <a:rPr lang="es-ES" dirty="0" err="1"/>
              <a:t>the</a:t>
            </a:r>
            <a:r>
              <a:rPr lang="es-ES" dirty="0"/>
              <a:t> </a:t>
            </a:r>
            <a:r>
              <a:rPr lang="es-ES" dirty="0" err="1"/>
              <a:t>project</a:t>
            </a:r>
            <a:endParaRPr lang="es-ES" dirty="0"/>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err="1"/>
              <a:t>Get</a:t>
            </a:r>
            <a:r>
              <a:rPr lang="es-ES" dirty="0"/>
              <a:t> </a:t>
            </a:r>
            <a:r>
              <a:rPr lang="es-ES" dirty="0" err="1"/>
              <a:t>Abaqus</a:t>
            </a:r>
            <a:r>
              <a:rPr lang="es-ES" dirty="0"/>
              <a:t> </a:t>
            </a:r>
            <a:r>
              <a:rPr lang="es-ES" dirty="0" err="1"/>
              <a:t>to</a:t>
            </a:r>
            <a:r>
              <a:rPr lang="es-ES" dirty="0"/>
              <a:t> </a:t>
            </a:r>
            <a:r>
              <a:rPr lang="es-ES" dirty="0" err="1"/>
              <a:t>read</a:t>
            </a:r>
            <a:r>
              <a:rPr lang="es-ES" dirty="0"/>
              <a:t> </a:t>
            </a:r>
            <a:r>
              <a:rPr lang="es-ES" dirty="0" err="1"/>
              <a:t>an</a:t>
            </a:r>
            <a:r>
              <a:rPr lang="es-ES" dirty="0"/>
              <a:t> .</a:t>
            </a:r>
            <a:r>
              <a:rPr lang="es-ES" dirty="0" err="1"/>
              <a:t>inp</a:t>
            </a:r>
            <a:r>
              <a:rPr lang="es-ES" dirty="0"/>
              <a:t> file </a:t>
            </a:r>
            <a:r>
              <a:rPr lang="es-ES" dirty="0" err="1"/>
              <a:t>with</a:t>
            </a:r>
            <a:r>
              <a:rPr lang="es-ES" dirty="0"/>
              <a:t> </a:t>
            </a:r>
            <a:r>
              <a:rPr lang="es-ES" dirty="0" err="1"/>
              <a:t>the</a:t>
            </a:r>
            <a:r>
              <a:rPr lang="es-ES" dirty="0"/>
              <a:t> </a:t>
            </a:r>
            <a:r>
              <a:rPr lang="es-ES" dirty="0" err="1"/>
              <a:t>aerodynamic</a:t>
            </a:r>
            <a:r>
              <a:rPr lang="es-ES" dirty="0"/>
              <a:t> data </a:t>
            </a:r>
            <a:r>
              <a:rPr lang="es-ES" dirty="0" err="1"/>
              <a:t>from</a:t>
            </a:r>
            <a:r>
              <a:rPr lang="es-ES" dirty="0"/>
              <a:t> HAWC2</a:t>
            </a:r>
          </a:p>
          <a:p>
            <a:pPr>
              <a:lnSpc>
                <a:spcPct val="150000"/>
              </a:lnSpc>
            </a:pPr>
            <a:r>
              <a:rPr lang="es-ES" dirty="0" err="1"/>
              <a:t>Subtasks</a:t>
            </a:r>
            <a:r>
              <a:rPr lang="es-ES" dirty="0"/>
              <a:t>:</a:t>
            </a:r>
          </a:p>
          <a:p>
            <a:pPr lvl="1">
              <a:lnSpc>
                <a:spcPct val="150000"/>
              </a:lnSpc>
            </a:pPr>
            <a:r>
              <a:rPr lang="es-ES" dirty="0" err="1"/>
              <a:t>Modify</a:t>
            </a:r>
            <a:r>
              <a:rPr lang="es-ES" dirty="0"/>
              <a:t> HAWC2 output file (.</a:t>
            </a:r>
            <a:r>
              <a:rPr lang="es-ES" dirty="0" err="1"/>
              <a:t>sel</a:t>
            </a:r>
            <a:r>
              <a:rPr lang="es-ES" dirty="0"/>
              <a:t>) </a:t>
            </a:r>
            <a:r>
              <a:rPr lang="es-ES" dirty="0" err="1"/>
              <a:t>to</a:t>
            </a:r>
            <a:r>
              <a:rPr lang="es-ES" dirty="0"/>
              <a:t> </a:t>
            </a:r>
            <a:r>
              <a:rPr lang="es-ES" dirty="0" err="1"/>
              <a:t>only</a:t>
            </a:r>
            <a:r>
              <a:rPr lang="es-ES" dirty="0"/>
              <a:t> </a:t>
            </a:r>
            <a:r>
              <a:rPr lang="es-ES" dirty="0" err="1"/>
              <a:t>get</a:t>
            </a:r>
            <a:r>
              <a:rPr lang="es-ES" dirty="0"/>
              <a:t> </a:t>
            </a:r>
            <a:r>
              <a:rPr lang="es-ES" dirty="0" err="1"/>
              <a:t>blade</a:t>
            </a:r>
            <a:r>
              <a:rPr lang="es-ES" dirty="0"/>
              <a:t> outputs (</a:t>
            </a:r>
            <a:r>
              <a:rPr lang="es-ES" dirty="0" err="1"/>
              <a:t>moments</a:t>
            </a:r>
            <a:r>
              <a:rPr lang="es-ES" dirty="0"/>
              <a:t> in time)</a:t>
            </a:r>
          </a:p>
          <a:p>
            <a:pPr lvl="1">
              <a:lnSpc>
                <a:spcPct val="150000"/>
              </a:lnSpc>
            </a:pPr>
            <a:r>
              <a:rPr lang="es-ES" dirty="0" err="1"/>
              <a:t>Create</a:t>
            </a:r>
            <a:r>
              <a:rPr lang="es-ES" dirty="0"/>
              <a:t> </a:t>
            </a:r>
            <a:r>
              <a:rPr lang="es-ES" dirty="0" err="1"/>
              <a:t>an</a:t>
            </a:r>
            <a:r>
              <a:rPr lang="es-ES" dirty="0"/>
              <a:t> .</a:t>
            </a:r>
            <a:r>
              <a:rPr lang="es-ES" dirty="0" err="1"/>
              <a:t>inp</a:t>
            </a:r>
            <a:r>
              <a:rPr lang="es-ES" dirty="0"/>
              <a:t> file </a:t>
            </a:r>
            <a:r>
              <a:rPr lang="es-ES" dirty="0" err="1"/>
              <a:t>with</a:t>
            </a:r>
            <a:r>
              <a:rPr lang="es-ES" dirty="0"/>
              <a:t> </a:t>
            </a:r>
            <a:r>
              <a:rPr lang="es-ES" dirty="0" err="1"/>
              <a:t>the</a:t>
            </a:r>
            <a:r>
              <a:rPr lang="es-ES" dirty="0"/>
              <a:t> data </a:t>
            </a:r>
            <a:r>
              <a:rPr lang="es-ES" dirty="0" err="1"/>
              <a:t>from</a:t>
            </a:r>
            <a:r>
              <a:rPr lang="es-ES" dirty="0"/>
              <a:t> HAWC2 in MATLAB</a:t>
            </a:r>
          </a:p>
          <a:p>
            <a:pPr lvl="1">
              <a:lnSpc>
                <a:spcPct val="150000"/>
              </a:lnSpc>
            </a:pPr>
            <a:r>
              <a:rPr lang="es-ES" dirty="0" err="1"/>
              <a:t>Create</a:t>
            </a:r>
            <a:r>
              <a:rPr lang="es-ES" dirty="0"/>
              <a:t> a simple </a:t>
            </a:r>
            <a:r>
              <a:rPr lang="es-ES" dirty="0" err="1"/>
              <a:t>beam</a:t>
            </a:r>
            <a:r>
              <a:rPr lang="es-ES" dirty="0"/>
              <a:t> </a:t>
            </a:r>
            <a:r>
              <a:rPr lang="es-ES" dirty="0" err="1"/>
              <a:t>model</a:t>
            </a:r>
            <a:r>
              <a:rPr lang="es-ES" dirty="0"/>
              <a:t> </a:t>
            </a:r>
            <a:r>
              <a:rPr lang="es-ES" dirty="0" err="1"/>
              <a:t>to</a:t>
            </a:r>
            <a:r>
              <a:rPr lang="es-ES" dirty="0"/>
              <a:t> </a:t>
            </a:r>
            <a:r>
              <a:rPr lang="es-ES" dirty="0" err="1"/>
              <a:t>simulate</a:t>
            </a:r>
            <a:r>
              <a:rPr lang="es-ES" dirty="0"/>
              <a:t> </a:t>
            </a:r>
            <a:r>
              <a:rPr lang="es-ES" dirty="0" err="1"/>
              <a:t>the</a:t>
            </a:r>
            <a:r>
              <a:rPr lang="es-ES" dirty="0"/>
              <a:t> </a:t>
            </a:r>
            <a:r>
              <a:rPr lang="es-ES" dirty="0" err="1"/>
              <a:t>blade</a:t>
            </a:r>
            <a:r>
              <a:rPr lang="es-ES" dirty="0"/>
              <a:t> </a:t>
            </a:r>
            <a:r>
              <a:rPr lang="es-ES" dirty="0" err="1"/>
              <a:t>structures</a:t>
            </a:r>
            <a:endParaRPr lang="es-ES" dirty="0"/>
          </a:p>
          <a:p>
            <a:pPr lvl="1">
              <a:lnSpc>
                <a:spcPct val="150000"/>
              </a:lnSpc>
            </a:pPr>
            <a:r>
              <a:rPr lang="es-ES" dirty="0" err="1"/>
              <a:t>Import</a:t>
            </a:r>
            <a:r>
              <a:rPr lang="es-ES" dirty="0"/>
              <a:t> </a:t>
            </a:r>
            <a:r>
              <a:rPr lang="es-ES" dirty="0" err="1"/>
              <a:t>the</a:t>
            </a:r>
            <a:r>
              <a:rPr lang="es-ES" dirty="0"/>
              <a:t> </a:t>
            </a:r>
            <a:r>
              <a:rPr lang="es-ES" dirty="0" err="1"/>
              <a:t>created</a:t>
            </a:r>
            <a:r>
              <a:rPr lang="es-ES" dirty="0"/>
              <a:t> .</a:t>
            </a:r>
            <a:r>
              <a:rPr lang="es-ES" dirty="0" err="1"/>
              <a:t>inp</a:t>
            </a:r>
            <a:r>
              <a:rPr lang="es-ES" dirty="0"/>
              <a:t> file in </a:t>
            </a:r>
            <a:r>
              <a:rPr lang="es-ES" dirty="0" err="1"/>
              <a:t>Abaqus</a:t>
            </a:r>
            <a:r>
              <a:rPr lang="es-ES" dirty="0"/>
              <a:t> and </a:t>
            </a:r>
            <a:r>
              <a:rPr lang="es-ES" dirty="0" err="1"/>
              <a:t>see</a:t>
            </a:r>
            <a:r>
              <a:rPr lang="es-ES" dirty="0"/>
              <a:t> </a:t>
            </a:r>
            <a:r>
              <a:rPr lang="es-ES" dirty="0" err="1"/>
              <a:t>if</a:t>
            </a:r>
            <a:r>
              <a:rPr lang="es-ES" dirty="0"/>
              <a:t> </a:t>
            </a:r>
            <a:r>
              <a:rPr lang="es-ES" dirty="0" err="1"/>
              <a:t>it</a:t>
            </a:r>
            <a:r>
              <a:rPr lang="es-ES" dirty="0"/>
              <a:t> </a:t>
            </a:r>
            <a:r>
              <a:rPr lang="es-ES" dirty="0" err="1"/>
              <a:t>recognises</a:t>
            </a:r>
            <a:r>
              <a:rPr lang="es-ES" dirty="0"/>
              <a:t> </a:t>
            </a:r>
            <a:r>
              <a:rPr lang="es-ES" dirty="0" err="1"/>
              <a:t>the</a:t>
            </a:r>
            <a:r>
              <a:rPr lang="es-ES" dirty="0"/>
              <a:t> input</a:t>
            </a:r>
          </a:p>
          <a:p>
            <a:pPr lvl="1">
              <a:lnSpc>
                <a:spcPct val="150000"/>
              </a:lnSpc>
            </a:pPr>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10</a:t>
            </a:fld>
            <a:endParaRPr lang="en-GB" dirty="0"/>
          </a:p>
        </p:txBody>
      </p:sp>
      <p:pic>
        <p:nvPicPr>
          <p:cNvPr id="12" name="Picture 4" descr="Set Round X Mark Exclamation Point Stock-vektor (royaltyfri) 1578597757 |  Shutterstock">
            <a:extLst>
              <a:ext uri="{FF2B5EF4-FFF2-40B4-BE49-F238E27FC236}">
                <a16:creationId xmlns:a16="http://schemas.microsoft.com/office/drawing/2014/main" id="{F4F18C27-E566-473E-7ACF-B7B92E28A9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229"/>
          <a:stretch/>
        </p:blipFill>
        <p:spPr bwMode="auto">
          <a:xfrm>
            <a:off x="9909048" y="2564904"/>
            <a:ext cx="506565" cy="5769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Set Round X Mark Exclamation Point Stock-vektor (royaltyfri) 1578597757 |  Shutterstock">
            <a:extLst>
              <a:ext uri="{FF2B5EF4-FFF2-40B4-BE49-F238E27FC236}">
                <a16:creationId xmlns:a16="http://schemas.microsoft.com/office/drawing/2014/main" id="{199522AA-5773-6E95-4A30-6C0CF732B14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229"/>
          <a:stretch/>
        </p:blipFill>
        <p:spPr bwMode="auto">
          <a:xfrm>
            <a:off x="8517161" y="3506224"/>
            <a:ext cx="506565" cy="5769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t Round X Mark Exclamation Point Stock-vektor (royaltyfri) 1578597757 |  Shutterstock">
            <a:extLst>
              <a:ext uri="{FF2B5EF4-FFF2-40B4-BE49-F238E27FC236}">
                <a16:creationId xmlns:a16="http://schemas.microsoft.com/office/drawing/2014/main" id="{11853C12-D7BF-0195-11EA-4BE672D4537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229"/>
          <a:stretch/>
        </p:blipFill>
        <p:spPr bwMode="auto">
          <a:xfrm>
            <a:off x="9333057" y="1628800"/>
            <a:ext cx="506565" cy="5769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et Round X Mark Exclamation Point Stock-vektor (royaltyfri) 1578597757 |  Shutterstock">
            <a:extLst>
              <a:ext uri="{FF2B5EF4-FFF2-40B4-BE49-F238E27FC236}">
                <a16:creationId xmlns:a16="http://schemas.microsoft.com/office/drawing/2014/main" id="{C2403BD3-382D-B6BC-4143-46AF8FF654A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229"/>
          <a:stretch/>
        </p:blipFill>
        <p:spPr bwMode="auto">
          <a:xfrm>
            <a:off x="8039422" y="3063985"/>
            <a:ext cx="506565" cy="5769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et Round X Mark Exclamation Point Stock-vektor (royaltyfri) 1578597757 |  Shutterstock">
            <a:extLst>
              <a:ext uri="{FF2B5EF4-FFF2-40B4-BE49-F238E27FC236}">
                <a16:creationId xmlns:a16="http://schemas.microsoft.com/office/drawing/2014/main" id="{77A3814A-DFEB-091E-B712-720E65FEF2B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229"/>
          <a:stretch/>
        </p:blipFill>
        <p:spPr bwMode="auto">
          <a:xfrm>
            <a:off x="9375121" y="4012020"/>
            <a:ext cx="506565" cy="57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32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E873BC-E17F-6F83-067B-331B479C61ED}"/>
              </a:ext>
            </a:extLst>
          </p:cNvPr>
          <p:cNvSpPr>
            <a:spLocks noGrp="1"/>
          </p:cNvSpPr>
          <p:nvPr>
            <p:ph type="title"/>
          </p:nvPr>
        </p:nvSpPr>
        <p:spPr/>
        <p:txBody>
          <a:bodyPr/>
          <a:lstStyle/>
          <a:p>
            <a:r>
              <a:rPr lang="es-ES" dirty="0" err="1"/>
              <a:t>Progress</a:t>
            </a:r>
            <a:r>
              <a:rPr lang="es-ES" dirty="0"/>
              <a:t> </a:t>
            </a:r>
            <a:r>
              <a:rPr lang="es-ES" dirty="0" err="1"/>
              <a:t>of</a:t>
            </a:r>
            <a:r>
              <a:rPr lang="es-ES" dirty="0"/>
              <a:t> </a:t>
            </a:r>
            <a:r>
              <a:rPr lang="es-ES" dirty="0" err="1"/>
              <a:t>the</a:t>
            </a:r>
            <a:r>
              <a:rPr lang="es-ES" dirty="0"/>
              <a:t> </a:t>
            </a:r>
            <a:r>
              <a:rPr lang="es-ES" dirty="0" err="1"/>
              <a:t>project</a:t>
            </a:r>
            <a:endParaRPr lang="es-ES" dirty="0"/>
          </a:p>
        </p:txBody>
      </p:sp>
      <p:sp>
        <p:nvSpPr>
          <p:cNvPr id="3" name="Marcador de contenido 2">
            <a:extLst>
              <a:ext uri="{FF2B5EF4-FFF2-40B4-BE49-F238E27FC236}">
                <a16:creationId xmlns:a16="http://schemas.microsoft.com/office/drawing/2014/main" id="{38AE3C43-A30E-507D-BEF9-38377E608B62}"/>
              </a:ext>
            </a:extLst>
          </p:cNvPr>
          <p:cNvSpPr>
            <a:spLocks noGrp="1"/>
          </p:cNvSpPr>
          <p:nvPr>
            <p:ph idx="1"/>
          </p:nvPr>
        </p:nvSpPr>
        <p:spPr/>
        <p:txBody>
          <a:bodyPr/>
          <a:lstStyle/>
          <a:p>
            <a:pPr>
              <a:lnSpc>
                <a:spcPct val="150000"/>
              </a:lnSpc>
            </a:pPr>
            <a:r>
              <a:rPr lang="es-ES" dirty="0"/>
              <a:t>Continue </a:t>
            </a:r>
            <a:r>
              <a:rPr lang="es-ES" dirty="0" err="1"/>
              <a:t>with</a:t>
            </a:r>
            <a:r>
              <a:rPr lang="es-ES" dirty="0"/>
              <a:t> </a:t>
            </a:r>
            <a:r>
              <a:rPr lang="es-ES" dirty="0" err="1"/>
              <a:t>the</a:t>
            </a:r>
            <a:r>
              <a:rPr lang="es-ES" dirty="0"/>
              <a:t> MATLAB interface </a:t>
            </a:r>
            <a:r>
              <a:rPr lang="es-ES" dirty="0" err="1"/>
              <a:t>to</a:t>
            </a:r>
            <a:r>
              <a:rPr lang="es-ES" dirty="0"/>
              <a:t> </a:t>
            </a:r>
            <a:r>
              <a:rPr lang="es-ES" dirty="0" err="1"/>
              <a:t>make</a:t>
            </a:r>
            <a:r>
              <a:rPr lang="es-ES" dirty="0"/>
              <a:t> </a:t>
            </a:r>
            <a:r>
              <a:rPr lang="es-ES" dirty="0" err="1"/>
              <a:t>the</a:t>
            </a:r>
            <a:r>
              <a:rPr lang="es-ES" dirty="0"/>
              <a:t> </a:t>
            </a:r>
            <a:r>
              <a:rPr lang="es-ES" dirty="0" err="1"/>
              <a:t>update</a:t>
            </a:r>
            <a:r>
              <a:rPr lang="es-ES" dirty="0"/>
              <a:t> </a:t>
            </a:r>
            <a:r>
              <a:rPr lang="es-ES" dirty="0" err="1"/>
              <a:t>of</a:t>
            </a:r>
            <a:r>
              <a:rPr lang="es-ES" dirty="0"/>
              <a:t> </a:t>
            </a:r>
            <a:r>
              <a:rPr lang="es-ES" dirty="0" err="1"/>
              <a:t>the</a:t>
            </a:r>
            <a:r>
              <a:rPr lang="es-ES" dirty="0"/>
              <a:t> </a:t>
            </a:r>
            <a:r>
              <a:rPr lang="es-ES" dirty="0" err="1"/>
              <a:t>loads</a:t>
            </a:r>
            <a:r>
              <a:rPr lang="es-ES" dirty="0"/>
              <a:t> </a:t>
            </a:r>
            <a:r>
              <a:rPr lang="es-ES" dirty="0" err="1"/>
              <a:t>automatic</a:t>
            </a:r>
            <a:endParaRPr lang="es-ES" dirty="0"/>
          </a:p>
          <a:p>
            <a:pPr lvl="1">
              <a:lnSpc>
                <a:spcPct val="150000"/>
              </a:lnSpc>
            </a:pPr>
            <a:r>
              <a:rPr lang="es-ES" dirty="0"/>
              <a:t>MATLAB </a:t>
            </a:r>
            <a:r>
              <a:rPr lang="es-ES" dirty="0" err="1"/>
              <a:t>code</a:t>
            </a:r>
            <a:r>
              <a:rPr lang="es-ES" dirty="0"/>
              <a:t> </a:t>
            </a:r>
            <a:r>
              <a:rPr lang="es-ES" dirty="0" err="1"/>
              <a:t>that</a:t>
            </a:r>
            <a:r>
              <a:rPr lang="es-ES" dirty="0"/>
              <a:t> </a:t>
            </a:r>
            <a:r>
              <a:rPr lang="es-ES" dirty="0" err="1"/>
              <a:t>updates</a:t>
            </a:r>
            <a:r>
              <a:rPr lang="es-ES" dirty="0"/>
              <a:t> </a:t>
            </a:r>
            <a:r>
              <a:rPr lang="es-ES" dirty="0" err="1"/>
              <a:t>loads</a:t>
            </a:r>
            <a:r>
              <a:rPr lang="es-ES" dirty="0"/>
              <a:t> </a:t>
            </a:r>
          </a:p>
          <a:p>
            <a:pPr lvl="1">
              <a:lnSpc>
                <a:spcPct val="150000"/>
              </a:lnSpc>
            </a:pPr>
            <a:r>
              <a:rPr lang="es-ES" dirty="0"/>
              <a:t>MATLAB </a:t>
            </a:r>
            <a:r>
              <a:rPr lang="es-ES" dirty="0" err="1"/>
              <a:t>code</a:t>
            </a:r>
            <a:r>
              <a:rPr lang="es-ES" dirty="0"/>
              <a:t> </a:t>
            </a:r>
            <a:r>
              <a:rPr lang="es-ES" dirty="0" err="1"/>
              <a:t>that</a:t>
            </a:r>
            <a:r>
              <a:rPr lang="es-ES" dirty="0"/>
              <a:t> opens </a:t>
            </a:r>
            <a:r>
              <a:rPr lang="es-ES" dirty="0" err="1"/>
              <a:t>updated</a:t>
            </a:r>
            <a:r>
              <a:rPr lang="es-ES" dirty="0"/>
              <a:t> .</a:t>
            </a:r>
            <a:r>
              <a:rPr lang="es-ES" dirty="0" err="1"/>
              <a:t>inp</a:t>
            </a:r>
            <a:r>
              <a:rPr lang="es-ES" dirty="0"/>
              <a:t> file in ABAQUS</a:t>
            </a:r>
          </a:p>
          <a:p>
            <a:pPr lvl="1">
              <a:lnSpc>
                <a:spcPct val="150000"/>
              </a:lnSpc>
            </a:pPr>
            <a:r>
              <a:rPr lang="es-ES" dirty="0"/>
              <a:t>MATLAB </a:t>
            </a:r>
            <a:r>
              <a:rPr lang="es-ES" dirty="0" err="1"/>
              <a:t>code</a:t>
            </a:r>
            <a:r>
              <a:rPr lang="es-ES" dirty="0"/>
              <a:t> </a:t>
            </a:r>
            <a:r>
              <a:rPr lang="es-ES" dirty="0" err="1"/>
              <a:t>that</a:t>
            </a:r>
            <a:r>
              <a:rPr lang="es-ES" dirty="0"/>
              <a:t> </a:t>
            </a:r>
            <a:r>
              <a:rPr lang="es-ES" dirty="0" err="1"/>
              <a:t>gets</a:t>
            </a:r>
            <a:r>
              <a:rPr lang="es-ES" dirty="0"/>
              <a:t> </a:t>
            </a:r>
            <a:r>
              <a:rPr lang="es-ES" dirty="0" err="1"/>
              <a:t>the</a:t>
            </a:r>
            <a:r>
              <a:rPr lang="es-ES" dirty="0"/>
              <a:t> outputs </a:t>
            </a:r>
            <a:r>
              <a:rPr lang="es-ES" dirty="0" err="1"/>
              <a:t>from</a:t>
            </a:r>
            <a:r>
              <a:rPr lang="es-ES" dirty="0"/>
              <a:t> .</a:t>
            </a:r>
            <a:r>
              <a:rPr lang="es-ES" dirty="0" err="1"/>
              <a:t>dat</a:t>
            </a:r>
            <a:r>
              <a:rPr lang="es-ES" dirty="0"/>
              <a:t> file </a:t>
            </a:r>
            <a:r>
              <a:rPr lang="es-ES" dirty="0" err="1"/>
              <a:t>generated</a:t>
            </a:r>
            <a:r>
              <a:rPr lang="es-ES" dirty="0"/>
              <a:t> </a:t>
            </a:r>
            <a:r>
              <a:rPr lang="es-ES" dirty="0" err="1"/>
              <a:t>by</a:t>
            </a:r>
            <a:r>
              <a:rPr lang="es-ES" dirty="0"/>
              <a:t> ABAQUS</a:t>
            </a:r>
          </a:p>
        </p:txBody>
      </p:sp>
      <p:sp>
        <p:nvSpPr>
          <p:cNvPr id="4" name="Marcador de número de diapositiva 3">
            <a:extLst>
              <a:ext uri="{FF2B5EF4-FFF2-40B4-BE49-F238E27FC236}">
                <a16:creationId xmlns:a16="http://schemas.microsoft.com/office/drawing/2014/main" id="{D09D1F63-500A-5DBC-96A3-DC347E5D6593}"/>
              </a:ext>
            </a:extLst>
          </p:cNvPr>
          <p:cNvSpPr>
            <a:spLocks noGrp="1"/>
          </p:cNvSpPr>
          <p:nvPr>
            <p:ph type="sldNum" sz="quarter" idx="11"/>
          </p:nvPr>
        </p:nvSpPr>
        <p:spPr/>
        <p:txBody>
          <a:bodyPr/>
          <a:lstStyle/>
          <a:p>
            <a:fld id="{103EA872-A674-449B-A120-B97244F8E91D}" type="slidenum">
              <a:rPr lang="en-GB" smtClean="0"/>
              <a:pPr/>
              <a:t>11</a:t>
            </a:fld>
            <a:endParaRPr lang="en-GB" dirty="0"/>
          </a:p>
        </p:txBody>
      </p:sp>
      <p:pic>
        <p:nvPicPr>
          <p:cNvPr id="8" name="Picture 4" descr="Set Round X Mark Exclamation Point Stock-vektor (royaltyfri) 1578597757 |  Shutterstock">
            <a:extLst>
              <a:ext uri="{FF2B5EF4-FFF2-40B4-BE49-F238E27FC236}">
                <a16:creationId xmlns:a16="http://schemas.microsoft.com/office/drawing/2014/main" id="{40137934-F532-70BE-2374-103809E191D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229"/>
          <a:stretch/>
        </p:blipFill>
        <p:spPr bwMode="auto">
          <a:xfrm>
            <a:off x="7823398" y="2632176"/>
            <a:ext cx="432048" cy="4920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et Round X Mark Exclamation Point Stock-vektor (royaltyfri) 1578597757 |  Shutterstock">
            <a:extLst>
              <a:ext uri="{FF2B5EF4-FFF2-40B4-BE49-F238E27FC236}">
                <a16:creationId xmlns:a16="http://schemas.microsoft.com/office/drawing/2014/main" id="{D0F6CED5-9C7C-C544-CFC4-D731D1F81A8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69" t="7964" r="34541" b="11070"/>
          <a:stretch/>
        </p:blipFill>
        <p:spPr bwMode="auto">
          <a:xfrm>
            <a:off x="9623598" y="3068960"/>
            <a:ext cx="432048" cy="4313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Set Round X Mark Exclamation Point Stock-vektor (royaltyfri) 1578597757 |  Shutterstock">
            <a:extLst>
              <a:ext uri="{FF2B5EF4-FFF2-40B4-BE49-F238E27FC236}">
                <a16:creationId xmlns:a16="http://schemas.microsoft.com/office/drawing/2014/main" id="{DC9DC1DE-345E-9D76-75B7-7A23322B77D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69" t="7964" r="34541" b="11070"/>
          <a:stretch/>
        </p:blipFill>
        <p:spPr bwMode="auto">
          <a:xfrm>
            <a:off x="10055646" y="1700808"/>
            <a:ext cx="432048" cy="431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et Round X Mark Exclamation Point Stock-vektor (royaltyfri) 1578597757 |  Shutterstock">
            <a:extLst>
              <a:ext uri="{FF2B5EF4-FFF2-40B4-BE49-F238E27FC236}">
                <a16:creationId xmlns:a16="http://schemas.microsoft.com/office/drawing/2014/main" id="{782A24F7-5387-C2EF-90C0-F998DA2E705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229"/>
          <a:stretch/>
        </p:blipFill>
        <p:spPr bwMode="auto">
          <a:xfrm>
            <a:off x="5757129" y="2132184"/>
            <a:ext cx="432048" cy="49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23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4224696" y="2888940"/>
            <a:ext cx="3741020" cy="1080120"/>
          </a:xfrm>
        </p:spPr>
        <p:txBody>
          <a:bodyPr/>
          <a:lstStyle/>
          <a:p>
            <a:r>
              <a:rPr lang="en-GB" dirty="0"/>
              <a:t>Results</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12</a:t>
            </a:fld>
            <a:endParaRPr lang="en-GB" dirty="0"/>
          </a:p>
        </p:txBody>
      </p:sp>
    </p:spTree>
    <p:custDataLst>
      <p:custData r:id="rId1"/>
      <p:custData r:id="rId2"/>
    </p:custDataLst>
    <p:extLst>
      <p:ext uri="{BB962C8B-B14F-4D97-AF65-F5344CB8AC3E}">
        <p14:creationId xmlns:p14="http://schemas.microsoft.com/office/powerpoint/2010/main" val="4163567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E873BC-E17F-6F83-067B-331B479C61ED}"/>
              </a:ext>
            </a:extLst>
          </p:cNvPr>
          <p:cNvSpPr>
            <a:spLocks noGrp="1"/>
          </p:cNvSpPr>
          <p:nvPr>
            <p:ph type="title"/>
          </p:nvPr>
        </p:nvSpPr>
        <p:spPr/>
        <p:txBody>
          <a:bodyPr/>
          <a:lstStyle/>
          <a:p>
            <a:r>
              <a:rPr lang="es-ES" dirty="0" err="1"/>
              <a:t>Moment</a:t>
            </a:r>
            <a:r>
              <a:rPr lang="es-ES" dirty="0"/>
              <a:t> in </a:t>
            </a:r>
            <a:r>
              <a:rPr lang="es-ES" dirty="0" err="1"/>
              <a:t>Abaqus</a:t>
            </a:r>
            <a:endParaRPr lang="es-ES" dirty="0"/>
          </a:p>
        </p:txBody>
      </p:sp>
      <p:sp>
        <p:nvSpPr>
          <p:cNvPr id="4" name="Marcador de número de diapositiva 3">
            <a:extLst>
              <a:ext uri="{FF2B5EF4-FFF2-40B4-BE49-F238E27FC236}">
                <a16:creationId xmlns:a16="http://schemas.microsoft.com/office/drawing/2014/main" id="{D09D1F63-500A-5DBC-96A3-DC347E5D6593}"/>
              </a:ext>
            </a:extLst>
          </p:cNvPr>
          <p:cNvSpPr>
            <a:spLocks noGrp="1"/>
          </p:cNvSpPr>
          <p:nvPr>
            <p:ph type="sldNum" sz="quarter" idx="11"/>
          </p:nvPr>
        </p:nvSpPr>
        <p:spPr/>
        <p:txBody>
          <a:bodyPr/>
          <a:lstStyle/>
          <a:p>
            <a:fld id="{103EA872-A674-449B-A120-B97244F8E91D}" type="slidenum">
              <a:rPr lang="en-GB" smtClean="0"/>
              <a:pPr/>
              <a:t>13</a:t>
            </a:fld>
            <a:endParaRPr lang="en-GB" dirty="0"/>
          </a:p>
        </p:txBody>
      </p:sp>
      <p:sp>
        <p:nvSpPr>
          <p:cNvPr id="5" name="Marcador de contenido 4">
            <a:extLst>
              <a:ext uri="{FF2B5EF4-FFF2-40B4-BE49-F238E27FC236}">
                <a16:creationId xmlns:a16="http://schemas.microsoft.com/office/drawing/2014/main" id="{D0A0B646-75F7-467B-EFBC-1A480DD1E5A5}"/>
              </a:ext>
            </a:extLst>
          </p:cNvPr>
          <p:cNvSpPr>
            <a:spLocks noGrp="1"/>
          </p:cNvSpPr>
          <p:nvPr>
            <p:ph idx="1"/>
          </p:nvPr>
        </p:nvSpPr>
        <p:spPr/>
        <p:txBody>
          <a:bodyPr/>
          <a:lstStyle/>
          <a:p>
            <a:endParaRPr lang="es-ES"/>
          </a:p>
        </p:txBody>
      </p:sp>
      <p:pic>
        <p:nvPicPr>
          <p:cNvPr id="13" name="Imagen 12">
            <a:extLst>
              <a:ext uri="{FF2B5EF4-FFF2-40B4-BE49-F238E27FC236}">
                <a16:creationId xmlns:a16="http://schemas.microsoft.com/office/drawing/2014/main" id="{1162B5D0-06F0-47FC-0C64-B6877D2B6470}"/>
              </a:ext>
            </a:extLst>
          </p:cNvPr>
          <p:cNvPicPr>
            <a:picLocks noChangeAspect="1"/>
          </p:cNvPicPr>
          <p:nvPr/>
        </p:nvPicPr>
        <p:blipFill rotWithShape="1">
          <a:blip r:embed="rId2"/>
          <a:srcRect l="24330" t="4404"/>
          <a:stretch/>
        </p:blipFill>
        <p:spPr>
          <a:xfrm>
            <a:off x="2350808" y="1628645"/>
            <a:ext cx="7488795" cy="4701088"/>
          </a:xfrm>
          <a:prstGeom prst="rect">
            <a:avLst/>
          </a:prstGeom>
        </p:spPr>
      </p:pic>
      <p:pic>
        <p:nvPicPr>
          <p:cNvPr id="15" name="Imagen 14">
            <a:extLst>
              <a:ext uri="{FF2B5EF4-FFF2-40B4-BE49-F238E27FC236}">
                <a16:creationId xmlns:a16="http://schemas.microsoft.com/office/drawing/2014/main" id="{04CF1E02-393A-E704-548D-A50B267A2289}"/>
              </a:ext>
            </a:extLst>
          </p:cNvPr>
          <p:cNvPicPr>
            <a:picLocks noChangeAspect="1"/>
          </p:cNvPicPr>
          <p:nvPr/>
        </p:nvPicPr>
        <p:blipFill rotWithShape="1">
          <a:blip r:embed="rId2"/>
          <a:srcRect l="3957" t="77450" r="84486"/>
          <a:stretch/>
        </p:blipFill>
        <p:spPr>
          <a:xfrm>
            <a:off x="1207082" y="5220816"/>
            <a:ext cx="1143708" cy="1108917"/>
          </a:xfrm>
          <a:prstGeom prst="rect">
            <a:avLst/>
          </a:prstGeom>
        </p:spPr>
      </p:pic>
    </p:spTree>
    <p:extLst>
      <p:ext uri="{BB962C8B-B14F-4D97-AF65-F5344CB8AC3E}">
        <p14:creationId xmlns:p14="http://schemas.microsoft.com/office/powerpoint/2010/main" val="3008687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E873BC-E17F-6F83-067B-331B479C61ED}"/>
              </a:ext>
            </a:extLst>
          </p:cNvPr>
          <p:cNvSpPr>
            <a:spLocks noGrp="1"/>
          </p:cNvSpPr>
          <p:nvPr>
            <p:ph type="title"/>
          </p:nvPr>
        </p:nvSpPr>
        <p:spPr/>
        <p:txBody>
          <a:bodyPr/>
          <a:lstStyle/>
          <a:p>
            <a:r>
              <a:rPr lang="es-ES" dirty="0" err="1"/>
              <a:t>Updated</a:t>
            </a:r>
            <a:r>
              <a:rPr lang="es-ES" dirty="0"/>
              <a:t> </a:t>
            </a:r>
            <a:r>
              <a:rPr lang="es-ES" dirty="0" err="1"/>
              <a:t>moment</a:t>
            </a:r>
            <a:r>
              <a:rPr lang="es-ES" dirty="0"/>
              <a:t> in </a:t>
            </a:r>
            <a:r>
              <a:rPr lang="es-ES" dirty="0" err="1"/>
              <a:t>Abaqus</a:t>
            </a:r>
            <a:endParaRPr lang="es-ES" dirty="0"/>
          </a:p>
        </p:txBody>
      </p:sp>
      <p:sp>
        <p:nvSpPr>
          <p:cNvPr id="4" name="Marcador de número de diapositiva 3">
            <a:extLst>
              <a:ext uri="{FF2B5EF4-FFF2-40B4-BE49-F238E27FC236}">
                <a16:creationId xmlns:a16="http://schemas.microsoft.com/office/drawing/2014/main" id="{D09D1F63-500A-5DBC-96A3-DC347E5D6593}"/>
              </a:ext>
            </a:extLst>
          </p:cNvPr>
          <p:cNvSpPr>
            <a:spLocks noGrp="1"/>
          </p:cNvSpPr>
          <p:nvPr>
            <p:ph type="sldNum" sz="quarter" idx="11"/>
          </p:nvPr>
        </p:nvSpPr>
        <p:spPr/>
        <p:txBody>
          <a:bodyPr/>
          <a:lstStyle/>
          <a:p>
            <a:fld id="{103EA872-A674-449B-A120-B97244F8E91D}" type="slidenum">
              <a:rPr lang="en-GB" smtClean="0"/>
              <a:pPr/>
              <a:t>14</a:t>
            </a:fld>
            <a:endParaRPr lang="en-GB" dirty="0"/>
          </a:p>
        </p:txBody>
      </p:sp>
      <p:sp>
        <p:nvSpPr>
          <p:cNvPr id="5" name="Marcador de contenido 4">
            <a:extLst>
              <a:ext uri="{FF2B5EF4-FFF2-40B4-BE49-F238E27FC236}">
                <a16:creationId xmlns:a16="http://schemas.microsoft.com/office/drawing/2014/main" id="{D0A0B646-75F7-467B-EFBC-1A480DD1E5A5}"/>
              </a:ext>
            </a:extLst>
          </p:cNvPr>
          <p:cNvSpPr>
            <a:spLocks noGrp="1"/>
          </p:cNvSpPr>
          <p:nvPr>
            <p:ph idx="1"/>
          </p:nvPr>
        </p:nvSpPr>
        <p:spPr/>
        <p:txBody>
          <a:bodyPr/>
          <a:lstStyle/>
          <a:p>
            <a:endParaRPr lang="es-ES"/>
          </a:p>
        </p:txBody>
      </p:sp>
      <p:pic>
        <p:nvPicPr>
          <p:cNvPr id="9" name="Imagen 8">
            <a:extLst>
              <a:ext uri="{FF2B5EF4-FFF2-40B4-BE49-F238E27FC236}">
                <a16:creationId xmlns:a16="http://schemas.microsoft.com/office/drawing/2014/main" id="{E7D7EDF3-93DB-B360-9F42-947FEE1B21F3}"/>
              </a:ext>
            </a:extLst>
          </p:cNvPr>
          <p:cNvPicPr>
            <a:picLocks noChangeAspect="1"/>
          </p:cNvPicPr>
          <p:nvPr/>
        </p:nvPicPr>
        <p:blipFill>
          <a:blip r:embed="rId2"/>
          <a:stretch>
            <a:fillRect/>
          </a:stretch>
        </p:blipFill>
        <p:spPr>
          <a:xfrm>
            <a:off x="501666" y="1883674"/>
            <a:ext cx="11187079" cy="4191030"/>
          </a:xfrm>
          <a:prstGeom prst="rect">
            <a:avLst/>
          </a:prstGeom>
        </p:spPr>
      </p:pic>
    </p:spTree>
    <p:extLst>
      <p:ext uri="{BB962C8B-B14F-4D97-AF65-F5344CB8AC3E}">
        <p14:creationId xmlns:p14="http://schemas.microsoft.com/office/powerpoint/2010/main" val="3628089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1BCCA-21BB-8992-9C0E-3835DD676809}"/>
              </a:ext>
            </a:extLst>
          </p:cNvPr>
          <p:cNvSpPr>
            <a:spLocks noGrp="1"/>
          </p:cNvSpPr>
          <p:nvPr>
            <p:ph type="title"/>
          </p:nvPr>
        </p:nvSpPr>
        <p:spPr/>
        <p:txBody>
          <a:bodyPr/>
          <a:lstStyle/>
          <a:p>
            <a:r>
              <a:rPr lang="es-ES" dirty="0" err="1"/>
              <a:t>Displacement</a:t>
            </a:r>
            <a:r>
              <a:rPr lang="es-ES" dirty="0"/>
              <a:t> </a:t>
            </a:r>
            <a:r>
              <a:rPr lang="es-ES" dirty="0" err="1"/>
              <a:t>reference</a:t>
            </a:r>
            <a:r>
              <a:rPr lang="es-ES" dirty="0"/>
              <a:t> </a:t>
            </a:r>
            <a:r>
              <a:rPr lang="es-ES" dirty="0" err="1"/>
              <a:t>point</a:t>
            </a:r>
            <a:r>
              <a:rPr lang="es-ES" dirty="0"/>
              <a:t> (free </a:t>
            </a:r>
            <a:r>
              <a:rPr lang="es-ES" dirty="0" err="1"/>
              <a:t>end</a:t>
            </a:r>
            <a:r>
              <a:rPr lang="es-ES" dirty="0"/>
              <a:t>)</a:t>
            </a:r>
          </a:p>
        </p:txBody>
      </p:sp>
      <p:sp>
        <p:nvSpPr>
          <p:cNvPr id="3" name="Marcador de contenido 2">
            <a:extLst>
              <a:ext uri="{FF2B5EF4-FFF2-40B4-BE49-F238E27FC236}">
                <a16:creationId xmlns:a16="http://schemas.microsoft.com/office/drawing/2014/main" id="{0E623FA4-710E-61A3-0166-25005A64E5F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56150153-6FB3-014E-6FDA-13CE8366FB9B}"/>
              </a:ext>
            </a:extLst>
          </p:cNvPr>
          <p:cNvSpPr>
            <a:spLocks noGrp="1"/>
          </p:cNvSpPr>
          <p:nvPr>
            <p:ph type="sldNum" sz="quarter" idx="11"/>
          </p:nvPr>
        </p:nvSpPr>
        <p:spPr/>
        <p:txBody>
          <a:bodyPr/>
          <a:lstStyle/>
          <a:p>
            <a:fld id="{103EA872-A674-449B-A120-B97244F8E91D}" type="slidenum">
              <a:rPr lang="en-GB" smtClean="0"/>
              <a:pPr/>
              <a:t>15</a:t>
            </a:fld>
            <a:endParaRPr lang="en-GB" dirty="0"/>
          </a:p>
        </p:txBody>
      </p:sp>
      <p:pic>
        <p:nvPicPr>
          <p:cNvPr id="6" name="Imagen 5">
            <a:extLst>
              <a:ext uri="{FF2B5EF4-FFF2-40B4-BE49-F238E27FC236}">
                <a16:creationId xmlns:a16="http://schemas.microsoft.com/office/drawing/2014/main" id="{334472D4-92AD-E674-EB67-4AB017137BA5}"/>
              </a:ext>
            </a:extLst>
          </p:cNvPr>
          <p:cNvPicPr>
            <a:picLocks noChangeAspect="1"/>
          </p:cNvPicPr>
          <p:nvPr/>
        </p:nvPicPr>
        <p:blipFill rotWithShape="1">
          <a:blip r:embed="rId2"/>
          <a:srcRect l="1060"/>
          <a:stretch/>
        </p:blipFill>
        <p:spPr>
          <a:xfrm>
            <a:off x="417767" y="1865983"/>
            <a:ext cx="11354877" cy="4226412"/>
          </a:xfrm>
          <a:prstGeom prst="rect">
            <a:avLst/>
          </a:prstGeom>
        </p:spPr>
      </p:pic>
    </p:spTree>
    <p:extLst>
      <p:ext uri="{BB962C8B-B14F-4D97-AF65-F5344CB8AC3E}">
        <p14:creationId xmlns:p14="http://schemas.microsoft.com/office/powerpoint/2010/main" val="2898603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9395DB-4022-199D-4F04-A2BB0682F995}"/>
              </a:ext>
            </a:extLst>
          </p:cNvPr>
          <p:cNvSpPr>
            <a:spLocks noGrp="1"/>
          </p:cNvSpPr>
          <p:nvPr>
            <p:ph type="title"/>
          </p:nvPr>
        </p:nvSpPr>
        <p:spPr/>
        <p:txBody>
          <a:bodyPr/>
          <a:lstStyle/>
          <a:p>
            <a:r>
              <a:rPr lang="es-ES" dirty="0" err="1"/>
              <a:t>Moment</a:t>
            </a:r>
            <a:r>
              <a:rPr lang="es-ES" dirty="0"/>
              <a:t> </a:t>
            </a:r>
            <a:r>
              <a:rPr lang="es-ES" dirty="0" err="1"/>
              <a:t>applied</a:t>
            </a:r>
            <a:r>
              <a:rPr lang="es-ES" dirty="0"/>
              <a:t> in </a:t>
            </a:r>
            <a:r>
              <a:rPr lang="es-ES" dirty="0" err="1"/>
              <a:t>reference</a:t>
            </a:r>
            <a:r>
              <a:rPr lang="es-ES" dirty="0"/>
              <a:t> </a:t>
            </a:r>
            <a:r>
              <a:rPr lang="es-ES" dirty="0" err="1"/>
              <a:t>point</a:t>
            </a:r>
            <a:r>
              <a:rPr lang="es-ES" dirty="0"/>
              <a:t> (free </a:t>
            </a:r>
            <a:r>
              <a:rPr lang="es-ES" dirty="0" err="1"/>
              <a:t>end</a:t>
            </a:r>
            <a:r>
              <a:rPr lang="es-ES" dirty="0"/>
              <a:t>)</a:t>
            </a:r>
          </a:p>
        </p:txBody>
      </p:sp>
      <p:sp>
        <p:nvSpPr>
          <p:cNvPr id="4" name="Marcador de número de diapositiva 3">
            <a:extLst>
              <a:ext uri="{FF2B5EF4-FFF2-40B4-BE49-F238E27FC236}">
                <a16:creationId xmlns:a16="http://schemas.microsoft.com/office/drawing/2014/main" id="{46505861-A3BD-31FB-61F2-B57AD2DE694A}"/>
              </a:ext>
            </a:extLst>
          </p:cNvPr>
          <p:cNvSpPr>
            <a:spLocks noGrp="1"/>
          </p:cNvSpPr>
          <p:nvPr>
            <p:ph type="sldNum" sz="quarter" idx="11"/>
          </p:nvPr>
        </p:nvSpPr>
        <p:spPr/>
        <p:txBody>
          <a:bodyPr/>
          <a:lstStyle/>
          <a:p>
            <a:fld id="{103EA872-A674-449B-A120-B97244F8E91D}" type="slidenum">
              <a:rPr lang="en-GB" smtClean="0"/>
              <a:pPr/>
              <a:t>16</a:t>
            </a:fld>
            <a:endParaRPr lang="en-GB" dirty="0"/>
          </a:p>
        </p:txBody>
      </p:sp>
      <p:pic>
        <p:nvPicPr>
          <p:cNvPr id="8" name="Imagen 7">
            <a:extLst>
              <a:ext uri="{FF2B5EF4-FFF2-40B4-BE49-F238E27FC236}">
                <a16:creationId xmlns:a16="http://schemas.microsoft.com/office/drawing/2014/main" id="{DAA5AB38-0378-3816-5C9F-35A0092AF3D9}"/>
              </a:ext>
            </a:extLst>
          </p:cNvPr>
          <p:cNvPicPr>
            <a:picLocks noChangeAspect="1"/>
          </p:cNvPicPr>
          <p:nvPr/>
        </p:nvPicPr>
        <p:blipFill>
          <a:blip r:embed="rId2"/>
          <a:stretch>
            <a:fillRect/>
          </a:stretch>
        </p:blipFill>
        <p:spPr>
          <a:xfrm>
            <a:off x="225451" y="1815436"/>
            <a:ext cx="11739510" cy="4327506"/>
          </a:xfrm>
          <a:prstGeom prst="rect">
            <a:avLst/>
          </a:prstGeom>
        </p:spPr>
      </p:pic>
      <p:sp>
        <p:nvSpPr>
          <p:cNvPr id="9" name="Marcador de contenido 8">
            <a:extLst>
              <a:ext uri="{FF2B5EF4-FFF2-40B4-BE49-F238E27FC236}">
                <a16:creationId xmlns:a16="http://schemas.microsoft.com/office/drawing/2014/main" id="{18778CAA-ED1B-2566-5497-725F4FD12610}"/>
              </a:ext>
            </a:extLst>
          </p:cNvPr>
          <p:cNvSpPr>
            <a:spLocks noGrp="1"/>
          </p:cNvSpPr>
          <p:nvPr>
            <p:ph idx="1"/>
          </p:nvPr>
        </p:nvSpPr>
        <p:spPr/>
        <p:txBody>
          <a:bodyPr/>
          <a:lstStyle/>
          <a:p>
            <a:endParaRPr lang="es-ES" dirty="0"/>
          </a:p>
        </p:txBody>
      </p:sp>
      <p:sp>
        <p:nvSpPr>
          <p:cNvPr id="10" name="Elipse 9">
            <a:extLst>
              <a:ext uri="{FF2B5EF4-FFF2-40B4-BE49-F238E27FC236}">
                <a16:creationId xmlns:a16="http://schemas.microsoft.com/office/drawing/2014/main" id="{0E407A99-A59F-18C2-4058-C3917D2686B5}"/>
              </a:ext>
            </a:extLst>
          </p:cNvPr>
          <p:cNvSpPr/>
          <p:nvPr/>
        </p:nvSpPr>
        <p:spPr bwMode="auto">
          <a:xfrm>
            <a:off x="252524" y="1628800"/>
            <a:ext cx="881454" cy="840974"/>
          </a:xfrm>
          <a:prstGeom prst="ellipse">
            <a:avLst/>
          </a:prstGeom>
          <a:noFill/>
          <a:ln w="57150" cap="flat" cmpd="sng" algn="ctr">
            <a:solidFill>
              <a:schemeClr val="accent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140048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816987-A77C-0321-FEF2-6BED867D320A}"/>
              </a:ext>
            </a:extLst>
          </p:cNvPr>
          <p:cNvSpPr>
            <a:spLocks noGrp="1"/>
          </p:cNvSpPr>
          <p:nvPr>
            <p:ph type="title"/>
          </p:nvPr>
        </p:nvSpPr>
        <p:spPr/>
        <p:txBody>
          <a:bodyPr/>
          <a:lstStyle/>
          <a:p>
            <a:r>
              <a:rPr lang="es-ES" dirty="0" err="1"/>
              <a:t>Moment</a:t>
            </a:r>
            <a:r>
              <a:rPr lang="es-ES" dirty="0"/>
              <a:t>: HAWC2 output</a:t>
            </a:r>
          </a:p>
        </p:txBody>
      </p:sp>
      <p:sp>
        <p:nvSpPr>
          <p:cNvPr id="3" name="Marcador de contenido 2">
            <a:extLst>
              <a:ext uri="{FF2B5EF4-FFF2-40B4-BE49-F238E27FC236}">
                <a16:creationId xmlns:a16="http://schemas.microsoft.com/office/drawing/2014/main" id="{6E2A6C7C-7117-98E4-2630-A228AD641ECB}"/>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452EC30-0263-DCDB-4B66-8672B5558A83}"/>
              </a:ext>
            </a:extLst>
          </p:cNvPr>
          <p:cNvSpPr>
            <a:spLocks noGrp="1"/>
          </p:cNvSpPr>
          <p:nvPr>
            <p:ph type="sldNum" sz="quarter" idx="11"/>
          </p:nvPr>
        </p:nvSpPr>
        <p:spPr/>
        <p:txBody>
          <a:bodyPr/>
          <a:lstStyle/>
          <a:p>
            <a:fld id="{103EA872-A674-449B-A120-B97244F8E91D}" type="slidenum">
              <a:rPr lang="en-GB" smtClean="0"/>
              <a:pPr/>
              <a:t>17</a:t>
            </a:fld>
            <a:endParaRPr lang="en-GB" dirty="0"/>
          </a:p>
        </p:txBody>
      </p:sp>
      <p:pic>
        <p:nvPicPr>
          <p:cNvPr id="5" name="Marcador de contenido 5" descr="Gráfico, Gráfico de líneas&#10;&#10;Descripción generada automáticamente">
            <a:extLst>
              <a:ext uri="{FF2B5EF4-FFF2-40B4-BE49-F238E27FC236}">
                <a16:creationId xmlns:a16="http://schemas.microsoft.com/office/drawing/2014/main" id="{CBF67822-6786-2CAC-69B4-00CB0F70B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034866" y="1683934"/>
            <a:ext cx="6120680" cy="4590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ipse 6">
            <a:extLst>
              <a:ext uri="{FF2B5EF4-FFF2-40B4-BE49-F238E27FC236}">
                <a16:creationId xmlns:a16="http://schemas.microsoft.com/office/drawing/2014/main" id="{2FE2C29B-F7AA-78E5-4A89-DF43F3537830}"/>
              </a:ext>
            </a:extLst>
          </p:cNvPr>
          <p:cNvSpPr/>
          <p:nvPr/>
        </p:nvSpPr>
        <p:spPr bwMode="auto">
          <a:xfrm>
            <a:off x="3430910" y="1683934"/>
            <a:ext cx="881454" cy="840974"/>
          </a:xfrm>
          <a:prstGeom prst="ellipse">
            <a:avLst/>
          </a:prstGeom>
          <a:noFill/>
          <a:ln w="57150" cap="flat" cmpd="sng" algn="ctr">
            <a:solidFill>
              <a:schemeClr val="accent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1634863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CD1771-4F48-98BC-80E7-FEDAF5113882}"/>
              </a:ext>
            </a:extLst>
          </p:cNvPr>
          <p:cNvSpPr>
            <a:spLocks noGrp="1"/>
          </p:cNvSpPr>
          <p:nvPr>
            <p:ph type="title"/>
          </p:nvPr>
        </p:nvSpPr>
        <p:spPr/>
        <p:txBody>
          <a:bodyPr/>
          <a:lstStyle/>
          <a:p>
            <a:r>
              <a:rPr lang="es-ES" dirty="0"/>
              <a:t>MATLAB interface</a:t>
            </a:r>
          </a:p>
        </p:txBody>
      </p:sp>
      <p:sp>
        <p:nvSpPr>
          <p:cNvPr id="3" name="Marcador de contenido 2">
            <a:extLst>
              <a:ext uri="{FF2B5EF4-FFF2-40B4-BE49-F238E27FC236}">
                <a16:creationId xmlns:a16="http://schemas.microsoft.com/office/drawing/2014/main" id="{E6B85894-A9BB-CF39-0166-CF0C7096034F}"/>
              </a:ext>
            </a:extLst>
          </p:cNvPr>
          <p:cNvSpPr>
            <a:spLocks noGrp="1"/>
          </p:cNvSpPr>
          <p:nvPr>
            <p:ph idx="1"/>
          </p:nvPr>
        </p:nvSpPr>
        <p:spPr/>
        <p:txBody>
          <a:bodyPr/>
          <a:lstStyle/>
          <a:p>
            <a:pPr>
              <a:lnSpc>
                <a:spcPct val="150000"/>
              </a:lnSpc>
            </a:pPr>
            <a:r>
              <a:rPr lang="es-ES" dirty="0" err="1"/>
              <a:t>When</a:t>
            </a:r>
            <a:r>
              <a:rPr lang="es-ES" dirty="0"/>
              <a:t> </a:t>
            </a:r>
            <a:r>
              <a:rPr lang="es-ES" dirty="0" err="1"/>
              <a:t>loading</a:t>
            </a:r>
            <a:r>
              <a:rPr lang="es-ES" dirty="0"/>
              <a:t> </a:t>
            </a:r>
            <a:r>
              <a:rPr lang="es-ES" dirty="0" err="1"/>
              <a:t>the</a:t>
            </a:r>
            <a:r>
              <a:rPr lang="es-ES" dirty="0"/>
              <a:t> </a:t>
            </a:r>
            <a:r>
              <a:rPr lang="es-ES" dirty="0" err="1"/>
              <a:t>amplitude</a:t>
            </a:r>
            <a:r>
              <a:rPr lang="es-ES" dirty="0"/>
              <a:t> </a:t>
            </a:r>
            <a:r>
              <a:rPr lang="es-ES" dirty="0" err="1"/>
              <a:t>from</a:t>
            </a:r>
            <a:r>
              <a:rPr lang="es-ES" dirty="0"/>
              <a:t> </a:t>
            </a:r>
            <a:r>
              <a:rPr lang="es-ES" dirty="0" err="1"/>
              <a:t>the</a:t>
            </a:r>
            <a:r>
              <a:rPr lang="es-ES" dirty="0"/>
              <a:t> .</a:t>
            </a:r>
            <a:r>
              <a:rPr lang="es-ES" dirty="0" err="1"/>
              <a:t>inp</a:t>
            </a:r>
            <a:r>
              <a:rPr lang="es-ES" dirty="0"/>
              <a:t> file, </a:t>
            </a:r>
            <a:r>
              <a:rPr lang="es-ES" dirty="0" err="1"/>
              <a:t>the</a:t>
            </a:r>
            <a:r>
              <a:rPr lang="es-ES" dirty="0"/>
              <a:t> </a:t>
            </a:r>
            <a:r>
              <a:rPr lang="es-ES" dirty="0" err="1"/>
              <a:t>amplitude</a:t>
            </a:r>
            <a:r>
              <a:rPr lang="es-ES" dirty="0"/>
              <a:t> </a:t>
            </a:r>
            <a:r>
              <a:rPr lang="es-ES" dirty="0" err="1"/>
              <a:t>values</a:t>
            </a:r>
            <a:r>
              <a:rPr lang="es-ES" dirty="0"/>
              <a:t> are </a:t>
            </a:r>
            <a:r>
              <a:rPr lang="es-ES" dirty="0" err="1"/>
              <a:t>displayed</a:t>
            </a:r>
            <a:r>
              <a:rPr lang="es-ES" dirty="0"/>
              <a:t> in </a:t>
            </a:r>
            <a:r>
              <a:rPr lang="es-ES" dirty="0" err="1"/>
              <a:t>the</a:t>
            </a:r>
            <a:r>
              <a:rPr lang="es-ES" dirty="0"/>
              <a:t> .</a:t>
            </a:r>
            <a:r>
              <a:rPr lang="es-ES" dirty="0" err="1"/>
              <a:t>inp</a:t>
            </a:r>
            <a:r>
              <a:rPr lang="es-ES" dirty="0"/>
              <a:t> file</a:t>
            </a:r>
          </a:p>
          <a:p>
            <a:pPr lvl="1">
              <a:lnSpc>
                <a:spcPct val="150000"/>
              </a:lnSpc>
            </a:pPr>
            <a:r>
              <a:rPr lang="es-ES" dirty="0" err="1"/>
              <a:t>Trying</a:t>
            </a:r>
            <a:r>
              <a:rPr lang="es-ES" dirty="0"/>
              <a:t> </a:t>
            </a:r>
            <a:r>
              <a:rPr lang="es-ES" dirty="0" err="1"/>
              <a:t>to</a:t>
            </a:r>
            <a:r>
              <a:rPr lang="es-ES" dirty="0"/>
              <a:t> </a:t>
            </a:r>
            <a:r>
              <a:rPr lang="es-ES" dirty="0" err="1"/>
              <a:t>delete</a:t>
            </a:r>
            <a:r>
              <a:rPr lang="es-ES" dirty="0"/>
              <a:t> </a:t>
            </a:r>
            <a:r>
              <a:rPr lang="es-ES" dirty="0" err="1"/>
              <a:t>them</a:t>
            </a:r>
            <a:r>
              <a:rPr lang="es-ES" dirty="0"/>
              <a:t> so </a:t>
            </a:r>
            <a:r>
              <a:rPr lang="es-ES" dirty="0" err="1"/>
              <a:t>that</a:t>
            </a:r>
            <a:r>
              <a:rPr lang="es-ES" dirty="0"/>
              <a:t> </a:t>
            </a:r>
            <a:r>
              <a:rPr lang="es-ES" dirty="0" err="1"/>
              <a:t>it</a:t>
            </a:r>
            <a:r>
              <a:rPr lang="es-ES" dirty="0"/>
              <a:t> </a:t>
            </a:r>
            <a:r>
              <a:rPr lang="es-ES" dirty="0" err="1"/>
              <a:t>does</a:t>
            </a:r>
            <a:r>
              <a:rPr lang="es-ES" dirty="0"/>
              <a:t> </a:t>
            </a:r>
            <a:r>
              <a:rPr lang="es-ES" dirty="0" err="1"/>
              <a:t>not</a:t>
            </a:r>
            <a:r>
              <a:rPr lang="es-ES" dirty="0"/>
              <a:t> </a:t>
            </a:r>
            <a:r>
              <a:rPr lang="es-ES" dirty="0" err="1"/>
              <a:t>interfere</a:t>
            </a:r>
            <a:r>
              <a:rPr lang="es-ES" dirty="0"/>
              <a:t> </a:t>
            </a:r>
            <a:r>
              <a:rPr lang="es-ES" dirty="0" err="1"/>
              <a:t>with</a:t>
            </a:r>
            <a:r>
              <a:rPr lang="es-ES" dirty="0"/>
              <a:t> </a:t>
            </a:r>
            <a:r>
              <a:rPr lang="es-ES" dirty="0" err="1"/>
              <a:t>the</a:t>
            </a:r>
            <a:r>
              <a:rPr lang="es-ES" dirty="0"/>
              <a:t> </a:t>
            </a:r>
            <a:r>
              <a:rPr lang="es-ES" dirty="0" err="1"/>
              <a:t>current</a:t>
            </a:r>
            <a:r>
              <a:rPr lang="es-ES" dirty="0"/>
              <a:t> load .</a:t>
            </a:r>
            <a:r>
              <a:rPr lang="es-ES" dirty="0" err="1"/>
              <a:t>inp</a:t>
            </a:r>
            <a:r>
              <a:rPr lang="es-ES" dirty="0"/>
              <a:t> file </a:t>
            </a:r>
            <a:r>
              <a:rPr lang="es-ES" dirty="0" err="1"/>
              <a:t>that</a:t>
            </a:r>
            <a:r>
              <a:rPr lang="es-ES" dirty="0"/>
              <a:t> I am </a:t>
            </a:r>
            <a:r>
              <a:rPr lang="es-ES" dirty="0" err="1"/>
              <a:t>updating</a:t>
            </a:r>
            <a:endParaRPr lang="es-ES" dirty="0"/>
          </a:p>
          <a:p>
            <a:pPr>
              <a:lnSpc>
                <a:spcPct val="150000"/>
              </a:lnSpc>
            </a:pPr>
            <a:r>
              <a:rPr lang="es-ES" dirty="0" err="1"/>
              <a:t>Trying</a:t>
            </a:r>
            <a:r>
              <a:rPr lang="es-ES" dirty="0"/>
              <a:t> </a:t>
            </a:r>
            <a:r>
              <a:rPr lang="es-ES" dirty="0" err="1"/>
              <a:t>to</a:t>
            </a:r>
            <a:r>
              <a:rPr lang="es-ES" dirty="0"/>
              <a:t> </a:t>
            </a:r>
            <a:r>
              <a:rPr lang="es-ES" dirty="0" err="1"/>
              <a:t>add</a:t>
            </a:r>
            <a:r>
              <a:rPr lang="es-ES" dirty="0"/>
              <a:t> *NODE PRINT </a:t>
            </a:r>
            <a:r>
              <a:rPr lang="es-ES" dirty="0" err="1"/>
              <a:t>lines</a:t>
            </a:r>
            <a:r>
              <a:rPr lang="es-ES" dirty="0"/>
              <a:t> so I can </a:t>
            </a:r>
            <a:r>
              <a:rPr lang="es-ES" dirty="0" err="1"/>
              <a:t>save</a:t>
            </a:r>
            <a:r>
              <a:rPr lang="es-ES" dirty="0"/>
              <a:t> </a:t>
            </a:r>
            <a:r>
              <a:rPr lang="es-ES" dirty="0" err="1"/>
              <a:t>the</a:t>
            </a:r>
            <a:r>
              <a:rPr lang="es-ES" dirty="0"/>
              <a:t> </a:t>
            </a:r>
            <a:r>
              <a:rPr lang="es-ES" dirty="0" err="1"/>
              <a:t>results</a:t>
            </a:r>
            <a:r>
              <a:rPr lang="es-ES" dirty="0"/>
              <a:t> in MATLAB</a:t>
            </a:r>
          </a:p>
        </p:txBody>
      </p:sp>
      <p:sp>
        <p:nvSpPr>
          <p:cNvPr id="4" name="Marcador de número de diapositiva 3">
            <a:extLst>
              <a:ext uri="{FF2B5EF4-FFF2-40B4-BE49-F238E27FC236}">
                <a16:creationId xmlns:a16="http://schemas.microsoft.com/office/drawing/2014/main" id="{F0260AB3-16A8-834D-3E33-7C8662CBCE8B}"/>
              </a:ext>
            </a:extLst>
          </p:cNvPr>
          <p:cNvSpPr>
            <a:spLocks noGrp="1"/>
          </p:cNvSpPr>
          <p:nvPr>
            <p:ph type="sldNum" sz="quarter" idx="11"/>
          </p:nvPr>
        </p:nvSpPr>
        <p:spPr/>
        <p:txBody>
          <a:bodyPr/>
          <a:lstStyle/>
          <a:p>
            <a:fld id="{103EA872-A674-449B-A120-B97244F8E91D}" type="slidenum">
              <a:rPr lang="en-GB" smtClean="0"/>
              <a:pPr/>
              <a:t>18</a:t>
            </a:fld>
            <a:endParaRPr lang="en-GB" dirty="0"/>
          </a:p>
        </p:txBody>
      </p:sp>
    </p:spTree>
    <p:extLst>
      <p:ext uri="{BB962C8B-B14F-4D97-AF65-F5344CB8AC3E}">
        <p14:creationId xmlns:p14="http://schemas.microsoft.com/office/powerpoint/2010/main" val="538278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1396684" y="2888940"/>
            <a:ext cx="9397044" cy="1080120"/>
          </a:xfrm>
        </p:spPr>
        <p:txBody>
          <a:bodyPr/>
          <a:lstStyle/>
          <a:p>
            <a:r>
              <a:rPr lang="en-GB" dirty="0"/>
              <a:t>For next meeting…</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19</a:t>
            </a:fld>
            <a:endParaRPr lang="en-GB" dirty="0"/>
          </a:p>
        </p:txBody>
      </p:sp>
    </p:spTree>
    <p:custDataLst>
      <p:custData r:id="rId1"/>
      <p:custData r:id="rId2"/>
    </p:custDataLst>
    <p:extLst>
      <p:ext uri="{BB962C8B-B14F-4D97-AF65-F5344CB8AC3E}">
        <p14:creationId xmlns:p14="http://schemas.microsoft.com/office/powerpoint/2010/main" val="3458036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6000" dirty="0"/>
              <a:t>3D blade model updating by coupling HAWC2 and ABAQUS</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Maria Luz Castilla Mena (s212601@dtu.dk)</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2</a:t>
            </a:fld>
            <a:endParaRPr lang="en-GB" dirty="0"/>
          </a:p>
        </p:txBody>
      </p:sp>
    </p:spTree>
    <p:custDataLst>
      <p:custData r:id="rId1"/>
      <p:custData r:id="rId2"/>
    </p:custDataLst>
    <p:extLst>
      <p:ext uri="{BB962C8B-B14F-4D97-AF65-F5344CB8AC3E}">
        <p14:creationId xmlns:p14="http://schemas.microsoft.com/office/powerpoint/2010/main" val="314112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For</a:t>
            </a:r>
            <a:r>
              <a:rPr lang="es-ES" dirty="0"/>
              <a:t> </a:t>
            </a:r>
            <a:r>
              <a:rPr lang="es-ES" dirty="0" err="1"/>
              <a:t>the</a:t>
            </a:r>
            <a:r>
              <a:rPr lang="es-ES" dirty="0"/>
              <a:t> </a:t>
            </a:r>
            <a:r>
              <a:rPr lang="es-ES" dirty="0" err="1"/>
              <a:t>next</a:t>
            </a:r>
            <a:r>
              <a:rPr lang="es-ES" dirty="0"/>
              <a:t> meeting</a:t>
            </a:r>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a:t>Use </a:t>
            </a:r>
            <a:r>
              <a:rPr lang="es-ES" dirty="0" err="1"/>
              <a:t>Abaqus</a:t>
            </a:r>
            <a:r>
              <a:rPr lang="es-ES" dirty="0"/>
              <a:t> full </a:t>
            </a:r>
            <a:r>
              <a:rPr lang="es-ES" dirty="0" err="1"/>
              <a:t>version</a:t>
            </a:r>
            <a:r>
              <a:rPr lang="es-ES" dirty="0"/>
              <a:t>?</a:t>
            </a:r>
          </a:p>
          <a:p>
            <a:pPr>
              <a:lnSpc>
                <a:spcPct val="150000"/>
              </a:lnSpc>
            </a:pPr>
            <a:r>
              <a:rPr lang="es-ES" dirty="0" err="1"/>
              <a:t>Finish</a:t>
            </a:r>
            <a:r>
              <a:rPr lang="es-ES" dirty="0"/>
              <a:t> </a:t>
            </a:r>
            <a:r>
              <a:rPr lang="es-ES" dirty="0" err="1"/>
              <a:t>developing</a:t>
            </a:r>
            <a:r>
              <a:rPr lang="es-ES" dirty="0"/>
              <a:t> MATLAB </a:t>
            </a:r>
            <a:r>
              <a:rPr lang="es-ES" dirty="0" err="1"/>
              <a:t>code</a:t>
            </a:r>
            <a:r>
              <a:rPr lang="es-ES" dirty="0"/>
              <a:t> </a:t>
            </a:r>
            <a:r>
              <a:rPr lang="es-ES" dirty="0" err="1"/>
              <a:t>that</a:t>
            </a:r>
            <a:r>
              <a:rPr lang="es-ES" dirty="0"/>
              <a:t> </a:t>
            </a:r>
            <a:r>
              <a:rPr lang="es-ES" dirty="0" err="1"/>
              <a:t>saves</a:t>
            </a:r>
            <a:r>
              <a:rPr lang="es-ES" dirty="0"/>
              <a:t> outputs </a:t>
            </a:r>
            <a:r>
              <a:rPr lang="es-ES" dirty="0" err="1"/>
              <a:t>from</a:t>
            </a:r>
            <a:r>
              <a:rPr lang="es-ES" dirty="0"/>
              <a:t> ABAQUS</a:t>
            </a:r>
          </a:p>
          <a:p>
            <a:pPr lvl="1">
              <a:lnSpc>
                <a:spcPct val="150000"/>
              </a:lnSpc>
            </a:pPr>
            <a:r>
              <a:rPr lang="es-ES" dirty="0"/>
              <a:t>.</a:t>
            </a:r>
            <a:r>
              <a:rPr lang="es-ES" dirty="0" err="1"/>
              <a:t>dat</a:t>
            </a:r>
            <a:r>
              <a:rPr lang="es-ES" dirty="0"/>
              <a:t> file </a:t>
            </a:r>
            <a:r>
              <a:rPr lang="es-ES" dirty="0" err="1"/>
              <a:t>should</a:t>
            </a:r>
            <a:r>
              <a:rPr lang="es-ES" dirty="0"/>
              <a:t> show outputs: *</a:t>
            </a:r>
            <a:r>
              <a:rPr lang="es-ES" dirty="0" err="1"/>
              <a:t>Node</a:t>
            </a:r>
            <a:r>
              <a:rPr lang="es-ES" dirty="0"/>
              <a:t> </a:t>
            </a:r>
            <a:r>
              <a:rPr lang="es-ES" dirty="0" err="1"/>
              <a:t>print</a:t>
            </a:r>
            <a:endParaRPr lang="es-ES" dirty="0"/>
          </a:p>
          <a:p>
            <a:pPr marL="216000" lvl="1" indent="0">
              <a:lnSpc>
                <a:spcPct val="150000"/>
              </a:lnSpc>
              <a:buNone/>
            </a:pPr>
            <a:endParaRPr lang="es-ES" dirty="0"/>
          </a:p>
          <a:p>
            <a:pPr>
              <a:lnSpc>
                <a:spcPct val="150000"/>
              </a:lnSpc>
            </a:pPr>
            <a:r>
              <a:rPr lang="es-ES" dirty="0" err="1"/>
              <a:t>Recall</a:t>
            </a:r>
            <a:r>
              <a:rPr lang="es-ES" dirty="0"/>
              <a:t> </a:t>
            </a:r>
            <a:r>
              <a:rPr lang="es-ES" dirty="0" err="1"/>
              <a:t>how</a:t>
            </a:r>
            <a:r>
              <a:rPr lang="es-ES" dirty="0"/>
              <a:t> </a:t>
            </a:r>
            <a:r>
              <a:rPr lang="es-ES" dirty="0" err="1"/>
              <a:t>to</a:t>
            </a:r>
            <a:r>
              <a:rPr lang="es-ES" dirty="0"/>
              <a:t> </a:t>
            </a:r>
            <a:r>
              <a:rPr lang="es-ES" dirty="0" err="1"/>
              <a:t>get</a:t>
            </a:r>
            <a:r>
              <a:rPr lang="es-ES" dirty="0"/>
              <a:t> </a:t>
            </a:r>
            <a:r>
              <a:rPr lang="es-ES" dirty="0" err="1"/>
              <a:t>the</a:t>
            </a:r>
            <a:r>
              <a:rPr lang="es-ES" dirty="0"/>
              <a:t> </a:t>
            </a:r>
            <a:r>
              <a:rPr lang="es-ES" dirty="0" err="1"/>
              <a:t>stiffness</a:t>
            </a:r>
            <a:r>
              <a:rPr lang="es-ES" dirty="0"/>
              <a:t> </a:t>
            </a:r>
            <a:r>
              <a:rPr lang="es-ES" dirty="0" err="1"/>
              <a:t>matrix</a:t>
            </a:r>
            <a:r>
              <a:rPr lang="es-ES" dirty="0"/>
              <a:t> </a:t>
            </a:r>
            <a:r>
              <a:rPr lang="es-ES" dirty="0" err="1"/>
              <a:t>for</a:t>
            </a:r>
            <a:r>
              <a:rPr lang="es-ES" dirty="0"/>
              <a:t> </a:t>
            </a:r>
            <a:r>
              <a:rPr lang="es-ES" dirty="0" err="1"/>
              <a:t>isotropic</a:t>
            </a:r>
            <a:r>
              <a:rPr lang="es-ES" dirty="0"/>
              <a:t> material -NO</a:t>
            </a:r>
          </a:p>
          <a:p>
            <a:pPr>
              <a:lnSpc>
                <a:spcPct val="150000"/>
              </a:lnSpc>
            </a:pPr>
            <a:endParaRPr lang="es-ES" dirty="0"/>
          </a:p>
          <a:p>
            <a:pPr>
              <a:lnSpc>
                <a:spcPct val="150000"/>
              </a:lnSpc>
            </a:pPr>
            <a:r>
              <a:rPr lang="es-ES" dirty="0" err="1"/>
              <a:t>Suggestions</a:t>
            </a:r>
            <a:r>
              <a:rPr lang="es-ES" dirty="0"/>
              <a:t>?</a:t>
            </a:r>
          </a:p>
          <a:p>
            <a:pPr marL="216000" lvl="1" indent="0">
              <a:buNone/>
            </a:pPr>
            <a:endParaRPr lang="es-ES" dirty="0"/>
          </a:p>
          <a:p>
            <a:pPr lvl="1"/>
            <a:endParaRPr lang="es-ES" dirty="0"/>
          </a:p>
          <a:p>
            <a:pPr lvl="1"/>
            <a:endParaRPr lang="es-ES" dirty="0"/>
          </a:p>
          <a:p>
            <a:pPr lvl="1"/>
            <a:endParaRPr lang="es-ES" dirty="0"/>
          </a:p>
          <a:p>
            <a:pPr lvl="2"/>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20</a:t>
            </a:fld>
            <a:endParaRPr lang="en-GB" dirty="0"/>
          </a:p>
        </p:txBody>
      </p:sp>
    </p:spTree>
    <p:extLst>
      <p:ext uri="{BB962C8B-B14F-4D97-AF65-F5344CB8AC3E}">
        <p14:creationId xmlns:p14="http://schemas.microsoft.com/office/powerpoint/2010/main" val="80164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GB" dirty="0"/>
              <a:t>INDEX</a:t>
            </a:r>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p:txBody>
          <a:bodyPr/>
          <a:lstStyle/>
          <a:p>
            <a:pPr>
              <a:lnSpc>
                <a:spcPct val="150000"/>
              </a:lnSpc>
            </a:pPr>
            <a:r>
              <a:rPr lang="en-GB" dirty="0"/>
              <a:t>From last meeting</a:t>
            </a:r>
          </a:p>
          <a:p>
            <a:pPr>
              <a:lnSpc>
                <a:spcPct val="150000"/>
              </a:lnSpc>
            </a:pPr>
            <a:r>
              <a:rPr lang="en-GB" dirty="0"/>
              <a:t>Progress of the project</a:t>
            </a:r>
          </a:p>
          <a:p>
            <a:pPr>
              <a:lnSpc>
                <a:spcPct val="150000"/>
              </a:lnSpc>
            </a:pPr>
            <a:r>
              <a:rPr lang="en-GB" dirty="0"/>
              <a:t>For the next meeting</a:t>
            </a:r>
          </a:p>
        </p:txBody>
      </p:sp>
      <p:sp>
        <p:nvSpPr>
          <p:cNvPr id="4" name="Slide Number Placeholder 3"/>
          <p:cNvSpPr>
            <a:spLocks noGrp="1"/>
          </p:cNvSpPr>
          <p:nvPr>
            <p:ph type="sldNum" sz="quarter" idx="11"/>
          </p:nvPr>
        </p:nvSpPr>
        <p:spPr/>
        <p:txBody>
          <a:bodyPr/>
          <a:lstStyle/>
          <a:p>
            <a:fld id="{103EA872-A674-449B-A120-B97244F8E91D}" type="slidenum">
              <a:rPr lang="en-GB" smtClean="0"/>
              <a:pPr/>
              <a:t>3</a:t>
            </a:fld>
            <a:endParaRPr lang="en-GB" dirty="0"/>
          </a:p>
        </p:txBody>
      </p:sp>
    </p:spTree>
    <p:custDataLst>
      <p:custData r:id="rId1"/>
      <p:custData r:id="rId2"/>
    </p:custDataLst>
    <p:extLst>
      <p:ext uri="{BB962C8B-B14F-4D97-AF65-F5344CB8AC3E}">
        <p14:creationId xmlns:p14="http://schemas.microsoft.com/office/powerpoint/2010/main" val="1796381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1BEA66-DDC7-6570-44EF-A5A93F747CF6}"/>
              </a:ext>
            </a:extLst>
          </p:cNvPr>
          <p:cNvSpPr>
            <a:spLocks noGrp="1"/>
          </p:cNvSpPr>
          <p:nvPr>
            <p:ph type="title"/>
          </p:nvPr>
        </p:nvSpPr>
        <p:spPr/>
        <p:txBody>
          <a:bodyPr/>
          <a:lstStyle/>
          <a:p>
            <a:r>
              <a:rPr lang="es-ES" dirty="0" err="1"/>
              <a:t>Introduction</a:t>
            </a:r>
            <a:r>
              <a:rPr lang="es-ES" dirty="0"/>
              <a:t> </a:t>
            </a:r>
            <a:r>
              <a:rPr lang="es-ES" dirty="0" err="1"/>
              <a:t>to</a:t>
            </a:r>
            <a:r>
              <a:rPr lang="es-ES" dirty="0"/>
              <a:t> </a:t>
            </a:r>
            <a:r>
              <a:rPr lang="es-ES" dirty="0" err="1"/>
              <a:t>the</a:t>
            </a:r>
            <a:r>
              <a:rPr lang="es-ES" dirty="0"/>
              <a:t> </a:t>
            </a:r>
            <a:r>
              <a:rPr lang="es-ES" dirty="0" err="1"/>
              <a:t>topic</a:t>
            </a:r>
            <a:endParaRPr lang="es-ES" dirty="0"/>
          </a:p>
        </p:txBody>
      </p:sp>
      <p:sp>
        <p:nvSpPr>
          <p:cNvPr id="3" name="Marcador de contenido 2">
            <a:extLst>
              <a:ext uri="{FF2B5EF4-FFF2-40B4-BE49-F238E27FC236}">
                <a16:creationId xmlns:a16="http://schemas.microsoft.com/office/drawing/2014/main" id="{0F7F147F-B242-CC08-8C05-E1B89AAF9CBF}"/>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6A5A556-280E-0F4F-A159-2951F7AAFCC9}"/>
              </a:ext>
            </a:extLst>
          </p:cNvPr>
          <p:cNvSpPr>
            <a:spLocks noGrp="1"/>
          </p:cNvSpPr>
          <p:nvPr>
            <p:ph type="sldNum" sz="quarter" idx="11"/>
          </p:nvPr>
        </p:nvSpPr>
        <p:spPr/>
        <p:txBody>
          <a:bodyPr/>
          <a:lstStyle/>
          <a:p>
            <a:fld id="{103EA872-A674-449B-A120-B97244F8E91D}" type="slidenum">
              <a:rPr lang="en-GB" smtClean="0"/>
              <a:pPr/>
              <a:t>4</a:t>
            </a:fld>
            <a:endParaRPr lang="en-GB" dirty="0"/>
          </a:p>
        </p:txBody>
      </p:sp>
      <p:pic>
        <p:nvPicPr>
          <p:cNvPr id="5" name="Imagen 4">
            <a:extLst>
              <a:ext uri="{FF2B5EF4-FFF2-40B4-BE49-F238E27FC236}">
                <a16:creationId xmlns:a16="http://schemas.microsoft.com/office/drawing/2014/main" id="{FDF3E4CC-A313-2641-01AC-A234E15490C4}"/>
              </a:ext>
            </a:extLst>
          </p:cNvPr>
          <p:cNvPicPr>
            <a:picLocks noChangeAspect="1"/>
          </p:cNvPicPr>
          <p:nvPr/>
        </p:nvPicPr>
        <p:blipFill rotWithShape="1">
          <a:blip r:embed="rId3"/>
          <a:srcRect l="37168"/>
          <a:stretch/>
        </p:blipFill>
        <p:spPr>
          <a:xfrm>
            <a:off x="406574" y="1673613"/>
            <a:ext cx="5112568" cy="4578365"/>
          </a:xfrm>
          <a:prstGeom prst="rect">
            <a:avLst/>
          </a:prstGeom>
        </p:spPr>
      </p:pic>
      <p:pic>
        <p:nvPicPr>
          <p:cNvPr id="6" name="Imagen 5">
            <a:extLst>
              <a:ext uri="{FF2B5EF4-FFF2-40B4-BE49-F238E27FC236}">
                <a16:creationId xmlns:a16="http://schemas.microsoft.com/office/drawing/2014/main" id="{279C0DCA-5786-07B7-BB3D-ACB3E605A333}"/>
              </a:ext>
            </a:extLst>
          </p:cNvPr>
          <p:cNvPicPr>
            <a:picLocks noChangeAspect="1"/>
          </p:cNvPicPr>
          <p:nvPr/>
        </p:nvPicPr>
        <p:blipFill>
          <a:blip r:embed="rId4"/>
          <a:stretch>
            <a:fillRect/>
          </a:stretch>
        </p:blipFill>
        <p:spPr>
          <a:xfrm>
            <a:off x="7256158" y="2167597"/>
            <a:ext cx="3316402" cy="2701563"/>
          </a:xfrm>
          <a:prstGeom prst="rect">
            <a:avLst/>
          </a:prstGeom>
        </p:spPr>
      </p:pic>
      <p:sp>
        <p:nvSpPr>
          <p:cNvPr id="7" name="Elipse 6">
            <a:extLst>
              <a:ext uri="{FF2B5EF4-FFF2-40B4-BE49-F238E27FC236}">
                <a16:creationId xmlns:a16="http://schemas.microsoft.com/office/drawing/2014/main" id="{211AEB5F-ED2F-CDCA-5F44-7B54B1A50E7D}"/>
              </a:ext>
            </a:extLst>
          </p:cNvPr>
          <p:cNvSpPr/>
          <p:nvPr/>
        </p:nvSpPr>
        <p:spPr bwMode="auto">
          <a:xfrm>
            <a:off x="3783409" y="2785674"/>
            <a:ext cx="288032" cy="288032"/>
          </a:xfrm>
          <a:prstGeom prst="ellipse">
            <a:avLst/>
          </a:prstGeom>
          <a:noFill/>
          <a:ln w="9525" cap="flat" cmpd="sng" algn="ctr">
            <a:solidFill>
              <a:schemeClr val="accent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8" name="Elipse 7">
            <a:extLst>
              <a:ext uri="{FF2B5EF4-FFF2-40B4-BE49-F238E27FC236}">
                <a16:creationId xmlns:a16="http://schemas.microsoft.com/office/drawing/2014/main" id="{F087AA3F-187E-F3EF-62F9-281176B8167A}"/>
              </a:ext>
            </a:extLst>
          </p:cNvPr>
          <p:cNvSpPr/>
          <p:nvPr/>
        </p:nvSpPr>
        <p:spPr bwMode="auto">
          <a:xfrm>
            <a:off x="6642851" y="1131167"/>
            <a:ext cx="4616772" cy="4428174"/>
          </a:xfrm>
          <a:prstGeom prst="ellipse">
            <a:avLst/>
          </a:prstGeom>
          <a:noFill/>
          <a:ln w="9525" cap="flat" cmpd="sng" algn="ctr">
            <a:solidFill>
              <a:schemeClr val="accent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cxnSp>
        <p:nvCxnSpPr>
          <p:cNvPr id="10" name="Conector recto 9">
            <a:extLst>
              <a:ext uri="{FF2B5EF4-FFF2-40B4-BE49-F238E27FC236}">
                <a16:creationId xmlns:a16="http://schemas.microsoft.com/office/drawing/2014/main" id="{3234B4B7-C4EB-6D7E-88D9-0EF422450696}"/>
              </a:ext>
            </a:extLst>
          </p:cNvPr>
          <p:cNvCxnSpPr>
            <a:cxnSpLocks/>
            <a:stCxn id="7" idx="6"/>
            <a:endCxn id="8" idx="2"/>
          </p:cNvCxnSpPr>
          <p:nvPr/>
        </p:nvCxnSpPr>
        <p:spPr bwMode="auto">
          <a:xfrm>
            <a:off x="4071441" y="2929690"/>
            <a:ext cx="2571410" cy="41556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BFCF59FA-5E3C-B6FA-9009-2EF45DF64F9A}"/>
              </a:ext>
            </a:extLst>
          </p:cNvPr>
          <p:cNvSpPr txBox="1"/>
          <p:nvPr/>
        </p:nvSpPr>
        <p:spPr>
          <a:xfrm>
            <a:off x="8086267" y="1552153"/>
            <a:ext cx="1656184" cy="307777"/>
          </a:xfrm>
          <a:prstGeom prst="rect">
            <a:avLst/>
          </a:prstGeom>
          <a:noFill/>
        </p:spPr>
        <p:txBody>
          <a:bodyPr wrap="square" lIns="0" tIns="0" rIns="0" bIns="0" rtlCol="0">
            <a:spAutoFit/>
          </a:bodyPr>
          <a:lstStyle/>
          <a:p>
            <a:pPr algn="l">
              <a:spcBef>
                <a:spcPts val="432"/>
              </a:spcBef>
            </a:pPr>
            <a:r>
              <a:rPr lang="es-ES" sz="2000" u="sng" dirty="0" err="1">
                <a:latin typeface="+mn-lt"/>
              </a:rPr>
              <a:t>Weak</a:t>
            </a:r>
            <a:r>
              <a:rPr lang="es-ES" sz="2000" u="sng" dirty="0">
                <a:latin typeface="+mn-lt"/>
              </a:rPr>
              <a:t> </a:t>
            </a:r>
            <a:r>
              <a:rPr lang="es-ES" sz="2000" u="sng" dirty="0" err="1">
                <a:latin typeface="+mn-lt"/>
              </a:rPr>
              <a:t>section</a:t>
            </a:r>
            <a:endParaRPr lang="es-ES" sz="2000" u="sng" dirty="0">
              <a:latin typeface="+mn-lt"/>
            </a:endParaRPr>
          </a:p>
        </p:txBody>
      </p:sp>
      <p:cxnSp>
        <p:nvCxnSpPr>
          <p:cNvPr id="18" name="Conector recto de flecha 17">
            <a:extLst>
              <a:ext uri="{FF2B5EF4-FFF2-40B4-BE49-F238E27FC236}">
                <a16:creationId xmlns:a16="http://schemas.microsoft.com/office/drawing/2014/main" id="{E0ED8D57-7667-F9BD-527D-029A4D70BD27}"/>
              </a:ext>
            </a:extLst>
          </p:cNvPr>
          <p:cNvCxnSpPr/>
          <p:nvPr/>
        </p:nvCxnSpPr>
        <p:spPr bwMode="auto">
          <a:xfrm>
            <a:off x="622598" y="28997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Conector recto de flecha 18">
            <a:extLst>
              <a:ext uri="{FF2B5EF4-FFF2-40B4-BE49-F238E27FC236}">
                <a16:creationId xmlns:a16="http://schemas.microsoft.com/office/drawing/2014/main" id="{D3964B13-2EDB-E02A-E464-7EA92175BE76}"/>
              </a:ext>
            </a:extLst>
          </p:cNvPr>
          <p:cNvCxnSpPr/>
          <p:nvPr/>
        </p:nvCxnSpPr>
        <p:spPr bwMode="auto">
          <a:xfrm>
            <a:off x="622598" y="30521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Conector recto de flecha 19">
            <a:extLst>
              <a:ext uri="{FF2B5EF4-FFF2-40B4-BE49-F238E27FC236}">
                <a16:creationId xmlns:a16="http://schemas.microsoft.com/office/drawing/2014/main" id="{F0942FBD-68D5-E47C-167A-CE44878BD733}"/>
              </a:ext>
            </a:extLst>
          </p:cNvPr>
          <p:cNvCxnSpPr/>
          <p:nvPr/>
        </p:nvCxnSpPr>
        <p:spPr bwMode="auto">
          <a:xfrm>
            <a:off x="622598" y="32045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ector recto de flecha 20">
            <a:extLst>
              <a:ext uri="{FF2B5EF4-FFF2-40B4-BE49-F238E27FC236}">
                <a16:creationId xmlns:a16="http://schemas.microsoft.com/office/drawing/2014/main" id="{7458D1FC-EED7-BED8-CBBC-069C19FC0FEC}"/>
              </a:ext>
            </a:extLst>
          </p:cNvPr>
          <p:cNvCxnSpPr/>
          <p:nvPr/>
        </p:nvCxnSpPr>
        <p:spPr bwMode="auto">
          <a:xfrm>
            <a:off x="622598" y="33569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CuadroTexto 21">
            <a:extLst>
              <a:ext uri="{FF2B5EF4-FFF2-40B4-BE49-F238E27FC236}">
                <a16:creationId xmlns:a16="http://schemas.microsoft.com/office/drawing/2014/main" id="{D374F768-F3C8-B297-13AB-10545C57B257}"/>
              </a:ext>
            </a:extLst>
          </p:cNvPr>
          <p:cNvSpPr txBox="1"/>
          <p:nvPr/>
        </p:nvSpPr>
        <p:spPr>
          <a:xfrm>
            <a:off x="766614" y="2577371"/>
            <a:ext cx="288032" cy="246221"/>
          </a:xfrm>
          <a:prstGeom prst="rect">
            <a:avLst/>
          </a:prstGeom>
          <a:noFill/>
        </p:spPr>
        <p:txBody>
          <a:bodyPr wrap="square" lIns="0" tIns="0" rIns="0" bIns="0" rtlCol="0">
            <a:spAutoFit/>
          </a:bodyPr>
          <a:lstStyle/>
          <a:p>
            <a:pPr algn="l">
              <a:spcBef>
                <a:spcPts val="432"/>
              </a:spcBef>
            </a:pPr>
            <a:r>
              <a:rPr lang="es-ES" dirty="0">
                <a:latin typeface="+mn-lt"/>
              </a:rPr>
              <a:t>Vo</a:t>
            </a:r>
          </a:p>
        </p:txBody>
      </p:sp>
      <p:pic>
        <p:nvPicPr>
          <p:cNvPr id="28" name="Imagen 27">
            <a:extLst>
              <a:ext uri="{FF2B5EF4-FFF2-40B4-BE49-F238E27FC236}">
                <a16:creationId xmlns:a16="http://schemas.microsoft.com/office/drawing/2014/main" id="{7D154A99-ED49-8570-0F66-D9A9AA4FF053}"/>
              </a:ext>
            </a:extLst>
          </p:cNvPr>
          <p:cNvPicPr>
            <a:picLocks noChangeAspect="1"/>
          </p:cNvPicPr>
          <p:nvPr/>
        </p:nvPicPr>
        <p:blipFill>
          <a:blip r:embed="rId5"/>
          <a:stretch>
            <a:fillRect/>
          </a:stretch>
        </p:blipFill>
        <p:spPr>
          <a:xfrm>
            <a:off x="7865769" y="2024749"/>
            <a:ext cx="2097179" cy="3165553"/>
          </a:xfrm>
          <a:prstGeom prst="rect">
            <a:avLst/>
          </a:prstGeom>
        </p:spPr>
      </p:pic>
    </p:spTree>
    <p:extLst>
      <p:ext uri="{BB962C8B-B14F-4D97-AF65-F5344CB8AC3E}">
        <p14:creationId xmlns:p14="http://schemas.microsoft.com/office/powerpoint/2010/main" val="15005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A9C7DF-3063-C82B-9FCB-206FFE7BCA57}"/>
              </a:ext>
            </a:extLst>
          </p:cNvPr>
          <p:cNvSpPr>
            <a:spLocks noGrp="1"/>
          </p:cNvSpPr>
          <p:nvPr>
            <p:ph type="title"/>
          </p:nvPr>
        </p:nvSpPr>
        <p:spPr/>
        <p:txBody>
          <a:bodyPr/>
          <a:lstStyle/>
          <a:p>
            <a:r>
              <a:rPr lang="es-ES" dirty="0" err="1"/>
              <a:t>Problem</a:t>
            </a:r>
            <a:r>
              <a:rPr lang="es-ES" dirty="0"/>
              <a:t> </a:t>
            </a:r>
            <a:r>
              <a:rPr lang="es-ES" dirty="0" err="1"/>
              <a:t>approach</a:t>
            </a:r>
            <a:endParaRPr lang="es-ES" dirty="0"/>
          </a:p>
        </p:txBody>
      </p:sp>
      <p:sp>
        <p:nvSpPr>
          <p:cNvPr id="4" name="Marcador de número de diapositiva 3">
            <a:extLst>
              <a:ext uri="{FF2B5EF4-FFF2-40B4-BE49-F238E27FC236}">
                <a16:creationId xmlns:a16="http://schemas.microsoft.com/office/drawing/2014/main" id="{A515DCE9-64E1-F479-6147-75ED637BB457}"/>
              </a:ext>
            </a:extLst>
          </p:cNvPr>
          <p:cNvSpPr>
            <a:spLocks noGrp="1"/>
          </p:cNvSpPr>
          <p:nvPr>
            <p:ph type="sldNum" sz="quarter" idx="11"/>
          </p:nvPr>
        </p:nvSpPr>
        <p:spPr/>
        <p:txBody>
          <a:bodyPr/>
          <a:lstStyle/>
          <a:p>
            <a:fld id="{103EA872-A674-449B-A120-B97244F8E91D}" type="slidenum">
              <a:rPr lang="en-GB" smtClean="0"/>
              <a:pPr/>
              <a:t>5</a:t>
            </a:fld>
            <a:endParaRPr lang="en-GB" dirty="0"/>
          </a:p>
        </p:txBody>
      </p:sp>
      <p:grpSp>
        <p:nvGrpSpPr>
          <p:cNvPr id="35" name="Grupo 34">
            <a:extLst>
              <a:ext uri="{FF2B5EF4-FFF2-40B4-BE49-F238E27FC236}">
                <a16:creationId xmlns:a16="http://schemas.microsoft.com/office/drawing/2014/main" id="{4ABD3587-2919-36CD-A4F1-85DC803C91AA}"/>
              </a:ext>
            </a:extLst>
          </p:cNvPr>
          <p:cNvGrpSpPr/>
          <p:nvPr/>
        </p:nvGrpSpPr>
        <p:grpSpPr>
          <a:xfrm>
            <a:off x="2721746" y="2165959"/>
            <a:ext cx="6746919" cy="3626460"/>
            <a:chOff x="2804671" y="1516012"/>
            <a:chExt cx="6746919" cy="3626460"/>
          </a:xfrm>
        </p:grpSpPr>
        <p:sp>
          <p:nvSpPr>
            <p:cNvPr id="5" name="Rectángulo 4">
              <a:extLst>
                <a:ext uri="{FF2B5EF4-FFF2-40B4-BE49-F238E27FC236}">
                  <a16:creationId xmlns:a16="http://schemas.microsoft.com/office/drawing/2014/main" id="{00BCD4EF-6C31-FC6D-1A81-09621D3E1DE7}"/>
                </a:ext>
              </a:extLst>
            </p:cNvPr>
            <p:cNvSpPr/>
            <p:nvPr/>
          </p:nvSpPr>
          <p:spPr bwMode="auto">
            <a:xfrm>
              <a:off x="2804671" y="1516012"/>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3000" b="0" i="0" u="none" strike="noStrike" cap="none" normalizeH="0" baseline="0" dirty="0">
                  <a:ln>
                    <a:noFill/>
                  </a:ln>
                  <a:solidFill>
                    <a:srgbClr val="FFFFFF"/>
                  </a:solidFill>
                  <a:effectLst/>
                  <a:latin typeface="+mn-lt"/>
                  <a:ea typeface="ＭＳ Ｐゴシック" pitchFamily="-80" charset="-128"/>
                </a:rPr>
                <a:t>HAWC2</a:t>
              </a:r>
            </a:p>
          </p:txBody>
        </p:sp>
        <p:sp>
          <p:nvSpPr>
            <p:cNvPr id="6" name="Rectángulo 5">
              <a:extLst>
                <a:ext uri="{FF2B5EF4-FFF2-40B4-BE49-F238E27FC236}">
                  <a16:creationId xmlns:a16="http://schemas.microsoft.com/office/drawing/2014/main" id="{122A96A1-A3C6-AE6F-0C03-24BA4E4DCB28}"/>
                </a:ext>
              </a:extLst>
            </p:cNvPr>
            <p:cNvSpPr/>
            <p:nvPr/>
          </p:nvSpPr>
          <p:spPr bwMode="auto">
            <a:xfrm>
              <a:off x="7031310" y="1516012"/>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3000" b="0" i="0" u="none" strike="noStrike" cap="none" normalizeH="0" baseline="0" dirty="0" err="1">
                  <a:ln>
                    <a:noFill/>
                  </a:ln>
                  <a:solidFill>
                    <a:srgbClr val="FFFFFF"/>
                  </a:solidFill>
                  <a:effectLst/>
                  <a:latin typeface="+mn-lt"/>
                  <a:ea typeface="ＭＳ Ｐゴシック" pitchFamily="-80" charset="-128"/>
                </a:rPr>
                <a:t>Abaqus</a:t>
              </a:r>
              <a:endParaRPr kumimoji="0" lang="es-ES" sz="3000" b="0" i="0" u="none" strike="noStrike" cap="none" normalizeH="0" baseline="0" dirty="0">
                <a:ln>
                  <a:noFill/>
                </a:ln>
                <a:solidFill>
                  <a:srgbClr val="FFFFFF"/>
                </a:solidFill>
                <a:effectLst/>
                <a:latin typeface="+mn-lt"/>
                <a:ea typeface="ＭＳ Ｐゴシック" pitchFamily="-80" charset="-128"/>
              </a:endParaRPr>
            </a:p>
          </p:txBody>
        </p:sp>
        <p:sp>
          <p:nvSpPr>
            <p:cNvPr id="7" name="Flecha: a la izquierda y derecha 6">
              <a:extLst>
                <a:ext uri="{FF2B5EF4-FFF2-40B4-BE49-F238E27FC236}">
                  <a16:creationId xmlns:a16="http://schemas.microsoft.com/office/drawing/2014/main" id="{A60B87AF-9767-A3DF-FFFE-2078F02FE7A7}"/>
                </a:ext>
              </a:extLst>
            </p:cNvPr>
            <p:cNvSpPr/>
            <p:nvPr/>
          </p:nvSpPr>
          <p:spPr bwMode="auto">
            <a:xfrm>
              <a:off x="5557625" y="1945264"/>
              <a:ext cx="1235277" cy="360040"/>
            </a:xfrm>
            <a:prstGeom prst="leftRightArrow">
              <a:avLst/>
            </a:prstGeom>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8" name="Rectángulo 7">
              <a:extLst>
                <a:ext uri="{FF2B5EF4-FFF2-40B4-BE49-F238E27FC236}">
                  <a16:creationId xmlns:a16="http://schemas.microsoft.com/office/drawing/2014/main" id="{D16798CB-CAC9-9A5D-200A-090D39C9994B}"/>
                </a:ext>
              </a:extLst>
            </p:cNvPr>
            <p:cNvSpPr/>
            <p:nvPr/>
          </p:nvSpPr>
          <p:spPr bwMode="auto">
            <a:xfrm>
              <a:off x="4915123" y="3923928"/>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3000" b="0" i="0" u="none" strike="noStrike" cap="none" normalizeH="0" baseline="0" dirty="0">
                  <a:ln>
                    <a:noFill/>
                  </a:ln>
                  <a:solidFill>
                    <a:srgbClr val="FFFFFF"/>
                  </a:solidFill>
                  <a:effectLst/>
                  <a:latin typeface="+mn-lt"/>
                  <a:ea typeface="ＭＳ Ｐゴシック" pitchFamily="-80" charset="-128"/>
                </a:rPr>
                <a:t>MATLAB</a:t>
              </a:r>
            </a:p>
          </p:txBody>
        </p:sp>
        <p:sp>
          <p:nvSpPr>
            <p:cNvPr id="14" name="Flecha: a la izquierda y derecha 13">
              <a:extLst>
                <a:ext uri="{FF2B5EF4-FFF2-40B4-BE49-F238E27FC236}">
                  <a16:creationId xmlns:a16="http://schemas.microsoft.com/office/drawing/2014/main" id="{09072E41-B348-A3D7-1825-3EAF1C44F7DE}"/>
                </a:ext>
              </a:extLst>
            </p:cNvPr>
            <p:cNvSpPr/>
            <p:nvPr/>
          </p:nvSpPr>
          <p:spPr bwMode="auto">
            <a:xfrm rot="2700000">
              <a:off x="4707311" y="3149221"/>
              <a:ext cx="1235277" cy="360040"/>
            </a:xfrm>
            <a:prstGeom prst="leftRightArrow">
              <a:avLst/>
            </a:prstGeom>
            <a:solidFill>
              <a:srgbClr val="00B050"/>
            </a:solidFill>
            <a:ln w="9525" cap="flat" cmpd="sng" algn="ctr">
              <a:solidFill>
                <a:srgbClr val="00B05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15" name="Flecha: a la izquierda y derecha 14">
              <a:extLst>
                <a:ext uri="{FF2B5EF4-FFF2-40B4-BE49-F238E27FC236}">
                  <a16:creationId xmlns:a16="http://schemas.microsoft.com/office/drawing/2014/main" id="{532B7798-E8E1-CC30-45BB-AE4F2181CD7D}"/>
                </a:ext>
              </a:extLst>
            </p:cNvPr>
            <p:cNvSpPr/>
            <p:nvPr/>
          </p:nvSpPr>
          <p:spPr bwMode="auto">
            <a:xfrm rot="-2700000">
              <a:off x="6413672" y="3149220"/>
              <a:ext cx="1235277" cy="360040"/>
            </a:xfrm>
            <a:prstGeom prst="leftRightArrow">
              <a:avLst/>
            </a:prstGeom>
            <a:solidFill>
              <a:srgbClr val="00B050"/>
            </a:solidFill>
            <a:ln w="9525" cap="flat" cmpd="sng" algn="ctr">
              <a:solidFill>
                <a:srgbClr val="00B05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grpSp>
    </p:spTree>
    <p:extLst>
      <p:ext uri="{BB962C8B-B14F-4D97-AF65-F5344CB8AC3E}">
        <p14:creationId xmlns:p14="http://schemas.microsoft.com/office/powerpoint/2010/main" val="265205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1553380" y="2852936"/>
            <a:ext cx="9083652" cy="1152128"/>
          </a:xfrm>
        </p:spPr>
        <p:txBody>
          <a:bodyPr/>
          <a:lstStyle/>
          <a:p>
            <a:pPr algn="ctr"/>
            <a:r>
              <a:rPr lang="en-GB" dirty="0"/>
              <a:t>From last meeting</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6</a:t>
            </a:fld>
            <a:endParaRPr lang="en-GB" dirty="0"/>
          </a:p>
        </p:txBody>
      </p:sp>
    </p:spTree>
    <p:custDataLst>
      <p:custData r:id="rId1"/>
      <p:custData r:id="rId2"/>
    </p:custDataLst>
    <p:extLst>
      <p:ext uri="{BB962C8B-B14F-4D97-AF65-F5344CB8AC3E}">
        <p14:creationId xmlns:p14="http://schemas.microsoft.com/office/powerpoint/2010/main" val="3414585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From</a:t>
            </a:r>
            <a:r>
              <a:rPr lang="es-ES" dirty="0"/>
              <a:t> </a:t>
            </a:r>
            <a:r>
              <a:rPr lang="es-ES" dirty="0" err="1"/>
              <a:t>last</a:t>
            </a:r>
            <a:r>
              <a:rPr lang="es-ES" dirty="0"/>
              <a:t> meeting</a:t>
            </a:r>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err="1"/>
              <a:t>Get</a:t>
            </a:r>
            <a:r>
              <a:rPr lang="es-ES" dirty="0"/>
              <a:t> ABAQUS </a:t>
            </a:r>
            <a:r>
              <a:rPr lang="es-ES" dirty="0" err="1"/>
              <a:t>to</a:t>
            </a:r>
            <a:r>
              <a:rPr lang="es-ES" dirty="0"/>
              <a:t> </a:t>
            </a:r>
            <a:r>
              <a:rPr lang="es-ES" dirty="0" err="1"/>
              <a:t>recognise</a:t>
            </a:r>
            <a:r>
              <a:rPr lang="es-ES" dirty="0"/>
              <a:t> </a:t>
            </a:r>
            <a:r>
              <a:rPr lang="es-ES" dirty="0" err="1"/>
              <a:t>the</a:t>
            </a:r>
            <a:r>
              <a:rPr lang="es-ES" dirty="0"/>
              <a:t> </a:t>
            </a:r>
            <a:r>
              <a:rPr lang="es-ES" dirty="0" err="1"/>
              <a:t>loads</a:t>
            </a:r>
            <a:r>
              <a:rPr lang="es-ES" dirty="0"/>
              <a:t> </a:t>
            </a:r>
            <a:r>
              <a:rPr lang="es-ES" dirty="0" err="1"/>
              <a:t>generated</a:t>
            </a:r>
            <a:r>
              <a:rPr lang="es-ES" dirty="0"/>
              <a:t> </a:t>
            </a:r>
            <a:r>
              <a:rPr lang="es-ES" dirty="0" err="1"/>
              <a:t>by</a:t>
            </a:r>
            <a:r>
              <a:rPr lang="es-ES" dirty="0"/>
              <a:t> HAWC2</a:t>
            </a:r>
          </a:p>
          <a:p>
            <a:pPr>
              <a:lnSpc>
                <a:spcPct val="150000"/>
              </a:lnSpc>
            </a:pPr>
            <a:r>
              <a:rPr lang="es-ES" dirty="0" err="1"/>
              <a:t>Approach</a:t>
            </a:r>
            <a:r>
              <a:rPr lang="es-ES" dirty="0"/>
              <a:t>:</a:t>
            </a:r>
          </a:p>
          <a:p>
            <a:pPr lvl="1">
              <a:lnSpc>
                <a:spcPct val="150000"/>
              </a:lnSpc>
            </a:pPr>
            <a:r>
              <a:rPr lang="es-ES" dirty="0" err="1"/>
              <a:t>Convert</a:t>
            </a:r>
            <a:r>
              <a:rPr lang="es-ES" dirty="0"/>
              <a:t> </a:t>
            </a:r>
            <a:r>
              <a:rPr lang="es-ES" dirty="0" err="1"/>
              <a:t>loads</a:t>
            </a:r>
            <a:r>
              <a:rPr lang="es-ES" dirty="0"/>
              <a:t> </a:t>
            </a:r>
            <a:r>
              <a:rPr lang="es-ES" dirty="0" err="1"/>
              <a:t>from</a:t>
            </a:r>
            <a:r>
              <a:rPr lang="es-ES" dirty="0"/>
              <a:t> .</a:t>
            </a:r>
            <a:r>
              <a:rPr lang="es-ES" dirty="0" err="1"/>
              <a:t>sel</a:t>
            </a:r>
            <a:r>
              <a:rPr lang="es-ES" dirty="0"/>
              <a:t> file (HAWC2) </a:t>
            </a:r>
            <a:r>
              <a:rPr lang="es-ES" dirty="0" err="1"/>
              <a:t>to</a:t>
            </a:r>
            <a:r>
              <a:rPr lang="es-ES" dirty="0"/>
              <a:t> .</a:t>
            </a:r>
            <a:r>
              <a:rPr lang="es-ES" dirty="0" err="1"/>
              <a:t>inp</a:t>
            </a:r>
            <a:r>
              <a:rPr lang="es-ES" dirty="0"/>
              <a:t> file so ABAQUS can </a:t>
            </a:r>
            <a:r>
              <a:rPr lang="es-ES" dirty="0" err="1"/>
              <a:t>recognise</a:t>
            </a:r>
            <a:r>
              <a:rPr lang="es-ES" dirty="0"/>
              <a:t> </a:t>
            </a:r>
            <a:r>
              <a:rPr lang="es-ES" dirty="0" err="1"/>
              <a:t>them</a:t>
            </a:r>
            <a:endParaRPr lang="es-ES" dirty="0"/>
          </a:p>
          <a:p>
            <a:pPr lvl="1">
              <a:lnSpc>
                <a:spcPct val="150000"/>
              </a:lnSpc>
            </a:pPr>
            <a:r>
              <a:rPr lang="es-ES" dirty="0"/>
              <a:t>In ABAQUS: Dynamic </a:t>
            </a:r>
            <a:r>
              <a:rPr lang="es-ES" dirty="0" err="1"/>
              <a:t>analysis</a:t>
            </a:r>
            <a:r>
              <a:rPr lang="es-ES" dirty="0"/>
              <a:t> </a:t>
            </a:r>
            <a:r>
              <a:rPr lang="es-ES" dirty="0" err="1"/>
              <a:t>with</a:t>
            </a:r>
            <a:r>
              <a:rPr lang="es-ES" dirty="0"/>
              <a:t> </a:t>
            </a:r>
            <a:r>
              <a:rPr lang="es-ES" dirty="0" err="1"/>
              <a:t>applied</a:t>
            </a:r>
            <a:r>
              <a:rPr lang="es-ES" dirty="0"/>
              <a:t> </a:t>
            </a:r>
            <a:r>
              <a:rPr lang="es-ES" dirty="0" err="1"/>
              <a:t>moment</a:t>
            </a:r>
            <a:r>
              <a:rPr lang="es-ES" dirty="0"/>
              <a:t> in </a:t>
            </a:r>
            <a:r>
              <a:rPr lang="es-ES" dirty="0" err="1"/>
              <a:t>the</a:t>
            </a:r>
            <a:r>
              <a:rPr lang="es-ES" dirty="0"/>
              <a:t> free </a:t>
            </a:r>
            <a:r>
              <a:rPr lang="es-ES" dirty="0" err="1"/>
              <a:t>end</a:t>
            </a:r>
            <a:endParaRPr lang="es-ES" dirty="0"/>
          </a:p>
          <a:p>
            <a:pPr lvl="2">
              <a:lnSpc>
                <a:spcPct val="150000"/>
              </a:lnSpc>
            </a:pPr>
            <a:r>
              <a:rPr lang="es-ES" dirty="0" err="1"/>
              <a:t>The</a:t>
            </a:r>
            <a:r>
              <a:rPr lang="es-ES" dirty="0"/>
              <a:t> </a:t>
            </a:r>
            <a:r>
              <a:rPr lang="es-ES" dirty="0" err="1"/>
              <a:t>moment</a:t>
            </a:r>
            <a:r>
              <a:rPr lang="es-ES" dirty="0"/>
              <a:t> </a:t>
            </a:r>
            <a:r>
              <a:rPr lang="es-ES" dirty="0" err="1"/>
              <a:t>should</a:t>
            </a:r>
            <a:r>
              <a:rPr lang="es-ES" dirty="0"/>
              <a:t> </a:t>
            </a:r>
            <a:r>
              <a:rPr lang="es-ES" dirty="0" err="1"/>
              <a:t>follow</a:t>
            </a:r>
            <a:r>
              <a:rPr lang="es-ES" dirty="0"/>
              <a:t> </a:t>
            </a:r>
            <a:r>
              <a:rPr lang="es-ES" dirty="0" err="1"/>
              <a:t>the</a:t>
            </a:r>
            <a:r>
              <a:rPr lang="es-ES" dirty="0"/>
              <a:t> </a:t>
            </a:r>
            <a:r>
              <a:rPr lang="es-ES" dirty="0" err="1"/>
              <a:t>variation</a:t>
            </a:r>
            <a:r>
              <a:rPr lang="es-ES" dirty="0"/>
              <a:t> </a:t>
            </a:r>
            <a:r>
              <a:rPr lang="es-ES" dirty="0" err="1"/>
              <a:t>of</a:t>
            </a:r>
            <a:r>
              <a:rPr lang="es-ES" dirty="0"/>
              <a:t> </a:t>
            </a:r>
            <a:r>
              <a:rPr lang="es-ES" dirty="0" err="1"/>
              <a:t>the</a:t>
            </a:r>
            <a:r>
              <a:rPr lang="es-ES" dirty="0"/>
              <a:t> HAWC2 </a:t>
            </a:r>
            <a:r>
              <a:rPr lang="es-ES" dirty="0" err="1"/>
              <a:t>loads</a:t>
            </a:r>
            <a:endParaRPr lang="es-ES" dirty="0"/>
          </a:p>
          <a:p>
            <a:pPr>
              <a:lnSpc>
                <a:spcPct val="150000"/>
              </a:lnSpc>
            </a:pPr>
            <a:endParaRPr lang="es-ES" dirty="0"/>
          </a:p>
          <a:p>
            <a:pPr>
              <a:lnSpc>
                <a:spcPct val="150000"/>
              </a:lnSpc>
            </a:pPr>
            <a:r>
              <a:rPr lang="es-ES" dirty="0"/>
              <a:t>Project Plan </a:t>
            </a:r>
            <a:r>
              <a:rPr lang="es-ES" dirty="0" err="1"/>
              <a:t>due</a:t>
            </a:r>
            <a:r>
              <a:rPr lang="es-ES" dirty="0"/>
              <a:t> 7th </a:t>
            </a:r>
            <a:r>
              <a:rPr lang="es-ES" dirty="0" err="1"/>
              <a:t>September</a:t>
            </a:r>
            <a:endParaRPr lang="es-ES" dirty="0"/>
          </a:p>
          <a:p>
            <a:pPr lvl="2">
              <a:lnSpc>
                <a:spcPct val="150000"/>
              </a:lnSpc>
            </a:pPr>
            <a:endParaRPr lang="es-ES" dirty="0"/>
          </a:p>
          <a:p>
            <a:pPr>
              <a:lnSpc>
                <a:spcPct val="150000"/>
              </a:lnSpc>
            </a:pPr>
            <a:endParaRPr lang="es-ES" dirty="0"/>
          </a:p>
          <a:p>
            <a:pPr lvl="1">
              <a:lnSpc>
                <a:spcPct val="150000"/>
              </a:lnSpc>
            </a:pPr>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7</a:t>
            </a:fld>
            <a:endParaRPr lang="en-GB" dirty="0"/>
          </a:p>
        </p:txBody>
      </p:sp>
    </p:spTree>
    <p:extLst>
      <p:ext uri="{BB962C8B-B14F-4D97-AF65-F5344CB8AC3E}">
        <p14:creationId xmlns:p14="http://schemas.microsoft.com/office/powerpoint/2010/main" val="3687105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From</a:t>
            </a:r>
            <a:r>
              <a:rPr lang="es-ES" dirty="0"/>
              <a:t> </a:t>
            </a:r>
            <a:r>
              <a:rPr lang="es-ES" dirty="0" err="1"/>
              <a:t>last</a:t>
            </a:r>
            <a:r>
              <a:rPr lang="es-ES" dirty="0"/>
              <a:t> meeting</a:t>
            </a:r>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err="1"/>
              <a:t>Get</a:t>
            </a:r>
            <a:r>
              <a:rPr lang="es-ES" dirty="0"/>
              <a:t> ABAQUS </a:t>
            </a:r>
            <a:r>
              <a:rPr lang="es-ES" dirty="0" err="1"/>
              <a:t>to</a:t>
            </a:r>
            <a:r>
              <a:rPr lang="es-ES" dirty="0"/>
              <a:t> </a:t>
            </a:r>
            <a:r>
              <a:rPr lang="es-ES" dirty="0" err="1"/>
              <a:t>recognise</a:t>
            </a:r>
            <a:r>
              <a:rPr lang="es-ES" dirty="0"/>
              <a:t> </a:t>
            </a:r>
            <a:r>
              <a:rPr lang="es-ES" dirty="0" err="1"/>
              <a:t>the</a:t>
            </a:r>
            <a:r>
              <a:rPr lang="es-ES" dirty="0"/>
              <a:t> </a:t>
            </a:r>
            <a:r>
              <a:rPr lang="es-ES" dirty="0" err="1"/>
              <a:t>loads</a:t>
            </a:r>
            <a:r>
              <a:rPr lang="es-ES" dirty="0"/>
              <a:t> </a:t>
            </a:r>
            <a:r>
              <a:rPr lang="es-ES" dirty="0" err="1"/>
              <a:t>generated</a:t>
            </a:r>
            <a:r>
              <a:rPr lang="es-ES" dirty="0"/>
              <a:t> </a:t>
            </a:r>
            <a:r>
              <a:rPr lang="es-ES" dirty="0" err="1"/>
              <a:t>by</a:t>
            </a:r>
            <a:r>
              <a:rPr lang="es-ES" dirty="0"/>
              <a:t> HAWC2</a:t>
            </a:r>
          </a:p>
          <a:p>
            <a:pPr>
              <a:lnSpc>
                <a:spcPct val="150000"/>
              </a:lnSpc>
            </a:pPr>
            <a:r>
              <a:rPr lang="es-ES" dirty="0" err="1"/>
              <a:t>Approach</a:t>
            </a:r>
            <a:r>
              <a:rPr lang="es-ES" dirty="0"/>
              <a:t>:</a:t>
            </a:r>
          </a:p>
          <a:p>
            <a:pPr lvl="1">
              <a:lnSpc>
                <a:spcPct val="150000"/>
              </a:lnSpc>
            </a:pPr>
            <a:r>
              <a:rPr lang="es-ES" dirty="0" err="1"/>
              <a:t>Convert</a:t>
            </a:r>
            <a:r>
              <a:rPr lang="es-ES" dirty="0"/>
              <a:t> </a:t>
            </a:r>
            <a:r>
              <a:rPr lang="es-ES" dirty="0" err="1"/>
              <a:t>loads</a:t>
            </a:r>
            <a:r>
              <a:rPr lang="es-ES" dirty="0"/>
              <a:t> </a:t>
            </a:r>
            <a:r>
              <a:rPr lang="es-ES" dirty="0" err="1"/>
              <a:t>from</a:t>
            </a:r>
            <a:r>
              <a:rPr lang="es-ES" dirty="0"/>
              <a:t> .</a:t>
            </a:r>
            <a:r>
              <a:rPr lang="es-ES" dirty="0" err="1"/>
              <a:t>sel</a:t>
            </a:r>
            <a:r>
              <a:rPr lang="es-ES" dirty="0"/>
              <a:t> file (HAWC2) </a:t>
            </a:r>
            <a:r>
              <a:rPr lang="es-ES" dirty="0" err="1"/>
              <a:t>to</a:t>
            </a:r>
            <a:r>
              <a:rPr lang="es-ES" dirty="0"/>
              <a:t> .</a:t>
            </a:r>
            <a:r>
              <a:rPr lang="es-ES" dirty="0" err="1"/>
              <a:t>inp</a:t>
            </a:r>
            <a:r>
              <a:rPr lang="es-ES" dirty="0"/>
              <a:t> file so ABAQUS can </a:t>
            </a:r>
            <a:r>
              <a:rPr lang="es-ES" dirty="0" err="1"/>
              <a:t>recognise</a:t>
            </a:r>
            <a:r>
              <a:rPr lang="es-ES" dirty="0"/>
              <a:t> </a:t>
            </a:r>
            <a:r>
              <a:rPr lang="es-ES" dirty="0" err="1"/>
              <a:t>them</a:t>
            </a:r>
            <a:endParaRPr lang="es-ES" dirty="0"/>
          </a:p>
          <a:p>
            <a:pPr lvl="1">
              <a:lnSpc>
                <a:spcPct val="150000"/>
              </a:lnSpc>
            </a:pPr>
            <a:r>
              <a:rPr lang="es-ES" dirty="0"/>
              <a:t>In ABAQUS: Dynamic </a:t>
            </a:r>
            <a:r>
              <a:rPr lang="es-ES" dirty="0" err="1"/>
              <a:t>analysis</a:t>
            </a:r>
            <a:r>
              <a:rPr lang="es-ES" dirty="0"/>
              <a:t> </a:t>
            </a:r>
            <a:r>
              <a:rPr lang="es-ES" dirty="0" err="1"/>
              <a:t>with</a:t>
            </a:r>
            <a:r>
              <a:rPr lang="es-ES" dirty="0"/>
              <a:t> </a:t>
            </a:r>
            <a:r>
              <a:rPr lang="es-ES" dirty="0" err="1"/>
              <a:t>applied</a:t>
            </a:r>
            <a:r>
              <a:rPr lang="es-ES" dirty="0"/>
              <a:t> </a:t>
            </a:r>
            <a:r>
              <a:rPr lang="es-ES" dirty="0" err="1"/>
              <a:t>moment</a:t>
            </a:r>
            <a:r>
              <a:rPr lang="es-ES" dirty="0"/>
              <a:t> in </a:t>
            </a:r>
            <a:r>
              <a:rPr lang="es-ES" dirty="0" err="1"/>
              <a:t>the</a:t>
            </a:r>
            <a:r>
              <a:rPr lang="es-ES" dirty="0"/>
              <a:t> free </a:t>
            </a:r>
            <a:r>
              <a:rPr lang="es-ES" dirty="0" err="1"/>
              <a:t>end</a:t>
            </a:r>
            <a:endParaRPr lang="es-ES" dirty="0"/>
          </a:p>
          <a:p>
            <a:pPr lvl="2">
              <a:lnSpc>
                <a:spcPct val="150000"/>
              </a:lnSpc>
            </a:pPr>
            <a:r>
              <a:rPr lang="es-ES" dirty="0" err="1"/>
              <a:t>The</a:t>
            </a:r>
            <a:r>
              <a:rPr lang="es-ES" dirty="0"/>
              <a:t> </a:t>
            </a:r>
            <a:r>
              <a:rPr lang="es-ES" dirty="0" err="1"/>
              <a:t>moment</a:t>
            </a:r>
            <a:r>
              <a:rPr lang="es-ES" dirty="0"/>
              <a:t> </a:t>
            </a:r>
            <a:r>
              <a:rPr lang="es-ES" dirty="0" err="1"/>
              <a:t>should</a:t>
            </a:r>
            <a:r>
              <a:rPr lang="es-ES" dirty="0"/>
              <a:t> </a:t>
            </a:r>
            <a:r>
              <a:rPr lang="es-ES" dirty="0" err="1"/>
              <a:t>follow</a:t>
            </a:r>
            <a:r>
              <a:rPr lang="es-ES" dirty="0"/>
              <a:t> </a:t>
            </a:r>
            <a:r>
              <a:rPr lang="es-ES" dirty="0" err="1"/>
              <a:t>the</a:t>
            </a:r>
            <a:r>
              <a:rPr lang="es-ES" dirty="0"/>
              <a:t> </a:t>
            </a:r>
            <a:r>
              <a:rPr lang="es-ES" dirty="0" err="1"/>
              <a:t>variation</a:t>
            </a:r>
            <a:r>
              <a:rPr lang="es-ES" dirty="0"/>
              <a:t> </a:t>
            </a:r>
            <a:r>
              <a:rPr lang="es-ES" dirty="0" err="1"/>
              <a:t>of</a:t>
            </a:r>
            <a:r>
              <a:rPr lang="es-ES" dirty="0"/>
              <a:t> </a:t>
            </a:r>
            <a:r>
              <a:rPr lang="es-ES" dirty="0" err="1"/>
              <a:t>the</a:t>
            </a:r>
            <a:r>
              <a:rPr lang="es-ES" dirty="0"/>
              <a:t> HAWC2 </a:t>
            </a:r>
            <a:r>
              <a:rPr lang="es-ES" dirty="0" err="1"/>
              <a:t>loads</a:t>
            </a:r>
            <a:endParaRPr lang="es-ES" dirty="0"/>
          </a:p>
          <a:p>
            <a:pPr>
              <a:lnSpc>
                <a:spcPct val="150000"/>
              </a:lnSpc>
            </a:pPr>
            <a:endParaRPr lang="es-ES" dirty="0"/>
          </a:p>
          <a:p>
            <a:pPr>
              <a:lnSpc>
                <a:spcPct val="150000"/>
              </a:lnSpc>
            </a:pPr>
            <a:r>
              <a:rPr lang="es-ES" dirty="0"/>
              <a:t>Project Plan </a:t>
            </a:r>
            <a:r>
              <a:rPr lang="es-ES" dirty="0" err="1"/>
              <a:t>due</a:t>
            </a:r>
            <a:r>
              <a:rPr lang="es-ES" dirty="0"/>
              <a:t> 7th </a:t>
            </a:r>
            <a:r>
              <a:rPr lang="es-ES" dirty="0" err="1"/>
              <a:t>September</a:t>
            </a:r>
            <a:endParaRPr lang="es-ES" dirty="0"/>
          </a:p>
          <a:p>
            <a:pPr lvl="2">
              <a:lnSpc>
                <a:spcPct val="150000"/>
              </a:lnSpc>
            </a:pPr>
            <a:endParaRPr lang="es-ES" dirty="0"/>
          </a:p>
          <a:p>
            <a:pPr>
              <a:lnSpc>
                <a:spcPct val="150000"/>
              </a:lnSpc>
            </a:pPr>
            <a:endParaRPr lang="es-ES" dirty="0"/>
          </a:p>
          <a:p>
            <a:pPr lvl="1">
              <a:lnSpc>
                <a:spcPct val="150000"/>
              </a:lnSpc>
            </a:pPr>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8</a:t>
            </a:fld>
            <a:endParaRPr lang="en-GB" dirty="0"/>
          </a:p>
        </p:txBody>
      </p:sp>
      <p:pic>
        <p:nvPicPr>
          <p:cNvPr id="6" name="Picture 4" descr="Set Round X Mark Exclamation Point Stock-vektor (royaltyfri) 1578597757 |  Shutterstock">
            <a:extLst>
              <a:ext uri="{FF2B5EF4-FFF2-40B4-BE49-F238E27FC236}">
                <a16:creationId xmlns:a16="http://schemas.microsoft.com/office/drawing/2014/main" id="{E678963F-45F5-03EA-C6B7-89363BD87A7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229"/>
          <a:stretch/>
        </p:blipFill>
        <p:spPr bwMode="auto">
          <a:xfrm>
            <a:off x="8039422" y="1673935"/>
            <a:ext cx="506565" cy="576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t Round X Mark Exclamation Point Stock-vektor (royaltyfri) 1578597757 |  Shutterstock">
            <a:extLst>
              <a:ext uri="{FF2B5EF4-FFF2-40B4-BE49-F238E27FC236}">
                <a16:creationId xmlns:a16="http://schemas.microsoft.com/office/drawing/2014/main" id="{67BE77E1-AD9A-D5FE-4A6C-035F1D6B8F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229"/>
          <a:stretch/>
        </p:blipFill>
        <p:spPr bwMode="auto">
          <a:xfrm>
            <a:off x="10491368" y="2564904"/>
            <a:ext cx="506565" cy="5769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et Round X Mark Exclamation Point Stock-vektor (royaltyfri) 1578597757 |  Shutterstock">
            <a:extLst>
              <a:ext uri="{FF2B5EF4-FFF2-40B4-BE49-F238E27FC236}">
                <a16:creationId xmlns:a16="http://schemas.microsoft.com/office/drawing/2014/main" id="{872DA773-4BC5-F19D-BFD0-E20B487878C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229"/>
          <a:stretch/>
        </p:blipFill>
        <p:spPr bwMode="auto">
          <a:xfrm>
            <a:off x="9119542" y="3068102"/>
            <a:ext cx="506565" cy="5769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et Round X Mark Exclamation Point Stock-vektor (royaltyfri) 1578597757 |  Shutterstock">
            <a:extLst>
              <a:ext uri="{FF2B5EF4-FFF2-40B4-BE49-F238E27FC236}">
                <a16:creationId xmlns:a16="http://schemas.microsoft.com/office/drawing/2014/main" id="{F1665D1B-DC62-FB00-4B14-F05E61173E2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229"/>
          <a:stretch/>
        </p:blipFill>
        <p:spPr bwMode="auto">
          <a:xfrm>
            <a:off x="5375126" y="4437112"/>
            <a:ext cx="506565" cy="57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513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2422798" y="2276872"/>
            <a:ext cx="7344816" cy="2304256"/>
          </a:xfrm>
        </p:spPr>
        <p:txBody>
          <a:bodyPr/>
          <a:lstStyle/>
          <a:p>
            <a:pPr algn="ctr"/>
            <a:r>
              <a:rPr lang="en-GB" dirty="0"/>
              <a:t>Progress of the project</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9</a:t>
            </a:fld>
            <a:endParaRPr lang="en-GB" dirty="0"/>
          </a:p>
        </p:txBody>
      </p:sp>
    </p:spTree>
    <p:custDataLst>
      <p:custData r:id="rId1"/>
      <p:custData r:id="rId2"/>
    </p:custDataLst>
    <p:extLst>
      <p:ext uri="{BB962C8B-B14F-4D97-AF65-F5344CB8AC3E}">
        <p14:creationId xmlns:p14="http://schemas.microsoft.com/office/powerpoint/2010/main" val="5700181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10.xml><?xml version="1.0" encoding="utf-8"?>
<TemplafyFormConfiguration><![CDATA[{"formFields":[{"required":false,"helpTexts":{"prefix":"","postfix":""},"spacing":{},"type":"datePicker","name":"Date","label":"Date","fullyQualifiedName":"Date"},{"required":false,"placeholder":"","lines":0,"helpTexts":{"prefix":"","postfix":""},"spacing":{},"type":"textBox","name":"PresentationTitle","label":"Presentation title","fullyQualifiedName":"PresentationTitle"}],"formDataEntries":[{"name":"Date","value":"2Ozs/ZB89QEnYroVjuNuvg=="}]}]]></TemplafyFormConfiguration>
</file>

<file path=customXml/item11.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12.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13.xml><?xml version="1.0" encoding="utf-8"?>
<TemplafySlideFormConfiguration><![CDATA[{"formFields":[],"formDataEntries":[]}]]></TemplafySlideFormConfiguration>
</file>

<file path=customXml/item14.xml><?xml version="1.0" encoding="utf-8"?>
<TemplafySlideFormConfiguration><![CDATA[{"formFields":[],"formDataEntries":[]}]]></TemplafySlideFormConfiguration>
</file>

<file path=customXml/item15.xml><?xml version="1.0" encoding="utf-8"?>
<TemplafySlideFormConfiguration><![CDATA[{"formFields":[],"formDataEntries":[]}]]></TemplafySlideFormConfiguration>
</file>

<file path=customXml/item16.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3.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4.xml><?xml version="1.0" encoding="utf-8"?>
<TemplafySlideTemplateConfiguration><![CDATA[{"documentContentValidatorConfiguration":{"enableDocumentContentValidator":false,"documentContentValidatorVersion":0},"elementsMetadata":[],"slideId":"636957680393236694","enableDocumentContentUpdater":true,"version":"1.2"}]]></TemplafySlideTemplateConfiguration>
</file>

<file path=customXml/item5.xml><?xml version="1.0" encoding="utf-8"?>
<TemplafySlideTemplateConfiguration><![CDATA[{"documentContentValidatorConfiguration":{"enableDocumentContentValidator":false,"documentContentValidatorVersion":0},"elementsMetadata":[],"slideId":"636957680393408391","enableDocumentContentUpdater":true,"version":"1.2"}]]></TemplafySlideTemplateConfiguration>
</file>

<file path=customXml/item6.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7.xml><?xml version="1.0" encoding="utf-8"?>
<TemplafyTemplateConfiguration><![CDATA[{"elementsMetadata":[{"type":"shape","id":"e681fd47-19e0-41c6-8de3-a10165864129","elementConfiguration":{"binding":"UserProfile.Offices.Workarea_{{DocumentLanguage}}","disableUpdates":false,"type":"text"}},{"type":"shape","id":"571f0b9f-f6e9-40e4-aa39-bfa475cd9b5e","elementConfiguration":{"format":"{{DateFormats.GeneralDate}}","binding":"Form.Date","disableUpdates":false,"type":"date"}},{"type":"shape","id":"7351255a-9759-45d3-bb3b-2499dbea8234","elementConfiguration":{"binding":"Form.PresentationTitle","disableUpdates":false,"type":"text"}}],"transformationConfigurations":[{"language":"{{DocumentLanguage}}","disableUpdates":false,"type":"proofingLanguage"}],"templateName":"","templateDescription":"","enableDocumentContentUpdater":true,"version":"1.2"}]]></TemplafyTemplateConfiguration>
</file>

<file path=customXml/item8.xml><?xml version="1.0" encoding="utf-8"?>
<TemplafySlideFormConfiguration><![CDATA[{"formFields":[],"formDataEntries":[]}]]></TemplafySlideForm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11AAA35E-BC40-4622-BB1F-D7411C4EE107}">
  <ds:schemaRefs/>
</ds:datastoreItem>
</file>

<file path=customXml/itemProps10.xml><?xml version="1.0" encoding="utf-8"?>
<ds:datastoreItem xmlns:ds="http://schemas.openxmlformats.org/officeDocument/2006/customXml" ds:itemID="{43763224-B85A-4B53-A86A-261D26A71C30}">
  <ds:schemaRefs/>
</ds:datastoreItem>
</file>

<file path=customXml/itemProps11.xml><?xml version="1.0" encoding="utf-8"?>
<ds:datastoreItem xmlns:ds="http://schemas.openxmlformats.org/officeDocument/2006/customXml" ds:itemID="{6A5006D6-9536-409F-84F8-ABF8B2324D04}">
  <ds:schemaRefs/>
</ds:datastoreItem>
</file>

<file path=customXml/itemProps12.xml><?xml version="1.0" encoding="utf-8"?>
<ds:datastoreItem xmlns:ds="http://schemas.openxmlformats.org/officeDocument/2006/customXml" ds:itemID="{086F243D-482B-4228-AFFD-E1FBF255B0C8}">
  <ds:schemaRefs/>
</ds:datastoreItem>
</file>

<file path=customXml/itemProps13.xml><?xml version="1.0" encoding="utf-8"?>
<ds:datastoreItem xmlns:ds="http://schemas.openxmlformats.org/officeDocument/2006/customXml" ds:itemID="{4E9BBFDC-1E37-4845-8849-891AFCC42CFF}">
  <ds:schemaRefs/>
</ds:datastoreItem>
</file>

<file path=customXml/itemProps14.xml><?xml version="1.0" encoding="utf-8"?>
<ds:datastoreItem xmlns:ds="http://schemas.openxmlformats.org/officeDocument/2006/customXml" ds:itemID="{9587AFF5-BFB0-40A3-85CA-ADEED7540807}">
  <ds:schemaRefs/>
</ds:datastoreItem>
</file>

<file path=customXml/itemProps15.xml><?xml version="1.0" encoding="utf-8"?>
<ds:datastoreItem xmlns:ds="http://schemas.openxmlformats.org/officeDocument/2006/customXml" ds:itemID="{195CA2CC-FE5F-4944-8852-F5BAE4F8D9CA}">
  <ds:schemaRefs/>
</ds:datastoreItem>
</file>

<file path=customXml/itemProps16.xml><?xml version="1.0" encoding="utf-8"?>
<ds:datastoreItem xmlns:ds="http://schemas.openxmlformats.org/officeDocument/2006/customXml" ds:itemID="{FA6BA71E-4C49-4E42-844A-FCDB21D07D84}">
  <ds:schemaRefs/>
</ds:datastoreItem>
</file>

<file path=customXml/itemProps2.xml><?xml version="1.0" encoding="utf-8"?>
<ds:datastoreItem xmlns:ds="http://schemas.openxmlformats.org/officeDocument/2006/customXml" ds:itemID="{5DEE4BEE-00BA-4E32-BD26-AF535B50AC95}">
  <ds:schemaRefs/>
</ds:datastoreItem>
</file>

<file path=customXml/itemProps3.xml><?xml version="1.0" encoding="utf-8"?>
<ds:datastoreItem xmlns:ds="http://schemas.openxmlformats.org/officeDocument/2006/customXml" ds:itemID="{8FC5A8FF-5D16-47E7-B5BE-5FFE9B8E22C3}">
  <ds:schemaRefs/>
</ds:datastoreItem>
</file>

<file path=customXml/itemProps4.xml><?xml version="1.0" encoding="utf-8"?>
<ds:datastoreItem xmlns:ds="http://schemas.openxmlformats.org/officeDocument/2006/customXml" ds:itemID="{D27AE696-61B6-4B19-9CED-6F2A3F244FE3}">
  <ds:schemaRefs/>
</ds:datastoreItem>
</file>

<file path=customXml/itemProps5.xml><?xml version="1.0" encoding="utf-8"?>
<ds:datastoreItem xmlns:ds="http://schemas.openxmlformats.org/officeDocument/2006/customXml" ds:itemID="{CA9FC985-930B-40D4-827F-9FAC5D35EA8C}">
  <ds:schemaRefs/>
</ds:datastoreItem>
</file>

<file path=customXml/itemProps6.xml><?xml version="1.0" encoding="utf-8"?>
<ds:datastoreItem xmlns:ds="http://schemas.openxmlformats.org/officeDocument/2006/customXml" ds:itemID="{130247CF-B7A6-41E5-86AE-6D6E19E3E868}">
  <ds:schemaRefs/>
</ds:datastoreItem>
</file>

<file path=customXml/itemProps7.xml><?xml version="1.0" encoding="utf-8"?>
<ds:datastoreItem xmlns:ds="http://schemas.openxmlformats.org/officeDocument/2006/customXml" ds:itemID="{1334258C-C3E7-4029-A615-C886A240FB15}">
  <ds:schemaRefs/>
</ds:datastoreItem>
</file>

<file path=customXml/itemProps8.xml><?xml version="1.0" encoding="utf-8"?>
<ds:datastoreItem xmlns:ds="http://schemas.openxmlformats.org/officeDocument/2006/customXml" ds:itemID="{5DA9B7A9-3E90-4203-AABC-08EAB6CF7A5E}">
  <ds:schemaRefs/>
</ds:datastoreItem>
</file>

<file path=customXml/itemProps9.xml><?xml version="1.0" encoding="utf-8"?>
<ds:datastoreItem xmlns:ds="http://schemas.openxmlformats.org/officeDocument/2006/customXml" ds:itemID="{4780ACC0-7617-4428-AB81-11D302CA92FE}">
  <ds:schemaRefs/>
</ds:datastoreItem>
</file>

<file path=docProps/app.xml><?xml version="1.0" encoding="utf-8"?>
<Properties xmlns="http://schemas.openxmlformats.org/officeDocument/2006/extended-properties" xmlns:vt="http://schemas.openxmlformats.org/officeDocument/2006/docPropsVTypes">
  <Template>1 DTU Template</Template>
  <TotalTime>3228</TotalTime>
  <Words>681</Words>
  <Application>Microsoft Office PowerPoint</Application>
  <PresentationFormat>Personalizado</PresentationFormat>
  <Paragraphs>98</Paragraphs>
  <Slides>20</Slides>
  <Notes>7</Notes>
  <HiddenSlides>3</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20</vt:i4>
      </vt:variant>
    </vt:vector>
  </HeadingPairs>
  <TitlesOfParts>
    <vt:vector size="23" baseType="lpstr">
      <vt:lpstr>Arial</vt:lpstr>
      <vt:lpstr>Verdana</vt:lpstr>
      <vt:lpstr>Blank</vt:lpstr>
      <vt:lpstr>Presentación de PowerPoint</vt:lpstr>
      <vt:lpstr>3D blade model updating by coupling HAWC2 and ABAQUS</vt:lpstr>
      <vt:lpstr>INDEX</vt:lpstr>
      <vt:lpstr>Introduction to the topic</vt:lpstr>
      <vt:lpstr>Problem approach</vt:lpstr>
      <vt:lpstr>From last meeting</vt:lpstr>
      <vt:lpstr>From last meeting</vt:lpstr>
      <vt:lpstr>From last meeting</vt:lpstr>
      <vt:lpstr>Progress of the project</vt:lpstr>
      <vt:lpstr>Progress of the project</vt:lpstr>
      <vt:lpstr>Progress of the project</vt:lpstr>
      <vt:lpstr>Results</vt:lpstr>
      <vt:lpstr>Moment in Abaqus</vt:lpstr>
      <vt:lpstr>Updated moment in Abaqus</vt:lpstr>
      <vt:lpstr>Displacement reference point (free end)</vt:lpstr>
      <vt:lpstr>Moment applied in reference point (free end)</vt:lpstr>
      <vt:lpstr>Moment: HAWC2 output</vt:lpstr>
      <vt:lpstr>MATLAB interface</vt:lpstr>
      <vt:lpstr>For next meeting…</vt:lpstr>
      <vt:lpstr>For the next meeting</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dc:creator>
  <cp:lastModifiedBy>María Luz Castilla Mena</cp:lastModifiedBy>
  <cp:revision>88</cp:revision>
  <dcterms:created xsi:type="dcterms:W3CDTF">2017-07-31T08:31:56Z</dcterms:created>
  <dcterms:modified xsi:type="dcterms:W3CDTF">2022-09-13T16:19:34Z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637650470511141018</vt:lpwstr>
  </property>
  <property fmtid="{D5CDD505-2E9C-101B-9397-08002B2CF9AE}" pid="6" name="TemplafyLanguageCode">
    <vt:lpwstr>en-GB</vt:lpwstr>
  </property>
</Properties>
</file>